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6" r:id="rId5"/>
    <p:sldMasterId id="2147483731" r:id="rId6"/>
    <p:sldMasterId id="2147483756" r:id="rId7"/>
  </p:sldMasterIdLst>
  <p:notesMasterIdLst>
    <p:notesMasterId r:id="rId73"/>
  </p:notesMasterIdLst>
  <p:sldIdLst>
    <p:sldId id="480" r:id="rId8"/>
    <p:sldId id="487" r:id="rId9"/>
    <p:sldId id="486" r:id="rId10"/>
    <p:sldId id="270" r:id="rId11"/>
    <p:sldId id="272" r:id="rId12"/>
    <p:sldId id="447" r:id="rId13"/>
    <p:sldId id="514" r:id="rId14"/>
    <p:sldId id="533" r:id="rId15"/>
    <p:sldId id="534" r:id="rId16"/>
    <p:sldId id="483" r:id="rId17"/>
    <p:sldId id="422" r:id="rId18"/>
    <p:sldId id="488" r:id="rId19"/>
    <p:sldId id="273" r:id="rId20"/>
    <p:sldId id="381" r:id="rId21"/>
    <p:sldId id="378" r:id="rId22"/>
    <p:sldId id="379" r:id="rId23"/>
    <p:sldId id="295" r:id="rId24"/>
    <p:sldId id="364" r:id="rId25"/>
    <p:sldId id="485" r:id="rId26"/>
    <p:sldId id="385" r:id="rId27"/>
    <p:sldId id="423" r:id="rId28"/>
    <p:sldId id="279" r:id="rId29"/>
    <p:sldId id="302" r:id="rId30"/>
    <p:sldId id="496" r:id="rId31"/>
    <p:sldId id="495" r:id="rId32"/>
    <p:sldId id="387" r:id="rId33"/>
    <p:sldId id="451" r:id="rId34"/>
    <p:sldId id="452" r:id="rId35"/>
    <p:sldId id="454" r:id="rId36"/>
    <p:sldId id="457" r:id="rId37"/>
    <p:sldId id="458" r:id="rId38"/>
    <p:sldId id="459" r:id="rId39"/>
    <p:sldId id="306" r:id="rId40"/>
    <p:sldId id="497" r:id="rId41"/>
    <p:sldId id="292" r:id="rId42"/>
    <p:sldId id="304" r:id="rId43"/>
    <p:sldId id="389" r:id="rId44"/>
    <p:sldId id="424" r:id="rId45"/>
    <p:sldId id="397" r:id="rId46"/>
    <p:sldId id="408" r:id="rId47"/>
    <p:sldId id="407" r:id="rId48"/>
    <p:sldId id="524" r:id="rId49"/>
    <p:sldId id="355" r:id="rId50"/>
    <p:sldId id="402" r:id="rId51"/>
    <p:sldId id="357" r:id="rId52"/>
    <p:sldId id="324" r:id="rId53"/>
    <p:sldId id="325" r:id="rId54"/>
    <p:sldId id="312" r:id="rId55"/>
    <p:sldId id="335" r:id="rId56"/>
    <p:sldId id="336" r:id="rId57"/>
    <p:sldId id="337" r:id="rId58"/>
    <p:sldId id="515" r:id="rId59"/>
    <p:sldId id="532" r:id="rId60"/>
    <p:sldId id="531" r:id="rId61"/>
    <p:sldId id="525" r:id="rId62"/>
    <p:sldId id="526" r:id="rId63"/>
    <p:sldId id="518" r:id="rId64"/>
    <p:sldId id="530" r:id="rId65"/>
    <p:sldId id="504" r:id="rId66"/>
    <p:sldId id="503" r:id="rId67"/>
    <p:sldId id="512" r:id="rId68"/>
    <p:sldId id="494" r:id="rId69"/>
    <p:sldId id="522" r:id="rId70"/>
    <p:sldId id="513" r:id="rId71"/>
    <p:sldId id="49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A0E"/>
    <a:srgbClr val="0078D8"/>
    <a:srgbClr val="BBD80B"/>
    <a:srgbClr val="72D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ImageNet</a:t>
            </a:r>
            <a:r>
              <a:rPr lang="en-US" baseline="0"/>
              <a:t> Classification top-5 error (%)</a:t>
            </a:r>
            <a:endParaRPr lang="en-US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44125329111192E-2"/>
          <c:y val="0.11049014260833769"/>
          <c:w val="0.93359314115741132"/>
          <c:h val="0.69112718753783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top-5 test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 xmlns:c16r3="http://schemas.microsoft.com/office/drawing/2017/03/chart">
              <c:ext xmlns:c16="http://schemas.microsoft.com/office/drawing/2014/chart" uri="{C3380CC4-5D6E-409C-BE32-E72D297353CC}">
                <c16:uniqueId val="{00000001-2915-4833-9BD3-82EC3DE495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 xmlns:c16r3="http://schemas.microsoft.com/office/drawing/2017/03/chart">
              <c:ext xmlns:c16="http://schemas.microsoft.com/office/drawing/2014/chart" uri="{C3380CC4-5D6E-409C-BE32-E72D297353CC}">
                <c16:uniqueId val="{00000003-2915-4833-9BD3-82EC3DE495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 xmlns:c16r3="http://schemas.microsoft.com/office/drawing/2017/03/chart">
              <c:ext xmlns:c16="http://schemas.microsoft.com/office/drawing/2014/chart" uri="{C3380CC4-5D6E-409C-BE32-E72D297353CC}">
                <c16:uniqueId val="{00000005-2915-4833-9BD3-82EC3DE495C3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 xmlns:c16r3="http://schemas.microsoft.com/office/drawing/2017/03/chart">
              <c:ext xmlns:c16="http://schemas.microsoft.com/office/drawing/2014/chart" uri="{C3380CC4-5D6E-409C-BE32-E72D297353CC}">
                <c16:uniqueId val="{00000000-6798-4115-8BC5-0AA47EC04131}"/>
              </c:ext>
            </c:extLst>
          </c:dPt>
          <c:dLbls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3.5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3="http://schemas.microsoft.com/office/drawing/2017/03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798-4115-8BC5-0AA47EC041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3="http://schemas.microsoft.com/office/drawing/2017/03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Sheet1!$B$2:$B$8</c:f>
              <c:strCache>
                <c:ptCount val="7"/>
                <c:pt idx="0">
                  <c:v>ILSVRC 2010 NEC America</c:v>
                </c:pt>
                <c:pt idx="1">
                  <c:v>ILSVRC 2011 Xerox</c:v>
                </c:pt>
                <c:pt idx="2">
                  <c:v>ILSVRC 2012 AlexNet</c:v>
                </c:pt>
                <c:pt idx="3">
                  <c:v>ILSVRC 2013 Clarifi</c:v>
                </c:pt>
                <c:pt idx="4">
                  <c:v>ILSVRC 2014 VGG</c:v>
                </c:pt>
                <c:pt idx="5">
                  <c:v>ILSVRC 2014 GoogleNet</c:v>
                </c:pt>
                <c:pt idx="6">
                  <c:v>ILSVRC 2015 ResNet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6.66</c:v>
                </c:pt>
                <c:pt idx="6">
                  <c:v>3.5</c:v>
                </c:pt>
              </c:numCache>
            </c:numRef>
          </c:val>
          <c:extLst xmlns:c16r3="http://schemas.microsoft.com/office/drawing/2017/03/chart">
            <c:ext xmlns:c16="http://schemas.microsoft.com/office/drawing/2014/chart" uri="{C3380CC4-5D6E-409C-BE32-E72D297353CC}">
              <c16:uniqueId val="{00000006-2915-4833-9BD3-82EC3DE49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2812216"/>
        <c:axId val="292811040"/>
      </c:barChart>
      <c:catAx>
        <c:axId val="292812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811040"/>
        <c:crosses val="autoZero"/>
        <c:auto val="1"/>
        <c:lblAlgn val="ctr"/>
        <c:lblOffset val="100"/>
        <c:noMultiLvlLbl val="0"/>
      </c:catAx>
      <c:valAx>
        <c:axId val="292811040"/>
        <c:scaling>
          <c:orientation val="minMax"/>
          <c:max val="30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29281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u="none"/>
              <a:t>s</a:t>
            </a:r>
            <a:r>
              <a:rPr lang="en-US" sz="1800" b="1"/>
              <a:t>peed comparison (samples/second), higher = better</a:t>
            </a:r>
            <a:br>
              <a:rPr lang="en-US" sz="1800" b="1"/>
            </a:br>
            <a:r>
              <a:rPr lang="en-US" sz="1400" b="1"/>
              <a:t>[note: December 2015]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GPU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.10991426444480042"/>
                  <c:y val="-6.1420479459243039E-2"/>
                </c:manualLayout>
              </c:layout>
              <c:tx>
                <c:rich>
                  <a:bodyPr/>
                  <a:lstStyle/>
                  <a:p>
                    <a:fld id="{E3E3A0A6-D22C-4C98-95DF-FF527A5554CF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 only supports 1 GPU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3="http://schemas.microsoft.com/office/drawing/2017/03/chart">
                <c:ext xmlns:c15="http://schemas.microsoft.com/office/drawing/2012/chart" uri="{CE6537A1-D6FC-4f65-9D91-7224C49458BB}">
                  <c15:layout>
                    <c:manualLayout>
                      <c:w val="0.32623307711164889"/>
                      <c:h val="0.100813623424896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1D4-4761-B053-A579C39B102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3="http://schemas.microsoft.com/office/drawing/2017/03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CNTK</c:v>
                </c:pt>
                <c:pt idx="1">
                  <c:v>Theano</c:v>
                </c:pt>
                <c:pt idx="2">
                  <c:v>TensorFlow</c:v>
                </c:pt>
                <c:pt idx="3">
                  <c:v>Torch 7</c:v>
                </c:pt>
                <c:pt idx="4">
                  <c:v>Caffe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11300</c:v>
                </c:pt>
                <c:pt idx="1">
                  <c:v>5200</c:v>
                </c:pt>
                <c:pt idx="2">
                  <c:v>8100</c:v>
                </c:pt>
                <c:pt idx="3">
                  <c:v>12400</c:v>
                </c:pt>
                <c:pt idx="4">
                  <c:v>13000</c:v>
                </c:pt>
              </c:numCache>
            </c:numRef>
          </c:val>
          <c:extLst xmlns:c16r3="http://schemas.microsoft.com/office/drawing/2017/03/chart">
            <c:ext xmlns:c16="http://schemas.microsoft.com/office/drawing/2014/chart" uri="{C3380CC4-5D6E-409C-BE32-E72D297353CC}">
              <c16:uniqueId val="{00000001-11D4-4761-B053-A579C39B10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x 4 GPUs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CNTK</c:v>
                </c:pt>
                <c:pt idx="1">
                  <c:v>Theano</c:v>
                </c:pt>
                <c:pt idx="2">
                  <c:v>TensorFlow</c:v>
                </c:pt>
                <c:pt idx="3">
                  <c:v>Torch 7</c:v>
                </c:pt>
                <c:pt idx="4">
                  <c:v>Caffe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40000</c:v>
                </c:pt>
                <c:pt idx="1">
                  <c:v>0</c:v>
                </c:pt>
                <c:pt idx="2">
                  <c:v>11400</c:v>
                </c:pt>
                <c:pt idx="3">
                  <c:v>24000</c:v>
                </c:pt>
                <c:pt idx="4">
                  <c:v>24100</c:v>
                </c:pt>
              </c:numCache>
            </c:numRef>
          </c:val>
          <c:extLst xmlns:c16r3="http://schemas.microsoft.com/office/drawing/2017/03/chart">
            <c:ext xmlns:c16="http://schemas.microsoft.com/office/drawing/2014/chart" uri="{C3380CC4-5D6E-409C-BE32-E72D297353CC}">
              <c16:uniqueId val="{00000002-11D4-4761-B053-A579C39B10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 x 4 GPUs (8 GPUs)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3="http://schemas.microsoft.com/office/drawing/2017/03/chart">
              <c:ext xmlns:c16="http://schemas.microsoft.com/office/drawing/2014/chart" uri="{C3380CC4-5D6E-409C-BE32-E72D297353CC}">
                <c16:uniqueId val="{00000004-11D4-4761-B053-A579C39B1025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3="http://schemas.microsoft.com/office/drawing/2017/03/chart">
              <c:ext xmlns:c16="http://schemas.microsoft.com/office/drawing/2014/chart" uri="{C3380CC4-5D6E-409C-BE32-E72D297353CC}">
                <c16:uniqueId val="{00000006-11D4-4761-B053-A579C39B1025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3="http://schemas.microsoft.com/office/drawing/2017/03/chart">
              <c:ext xmlns:c16="http://schemas.microsoft.com/office/drawing/2014/chart" uri="{C3380CC4-5D6E-409C-BE32-E72D297353CC}">
                <c16:uniqueId val="{00000008-11D4-4761-B053-A579C39B1025}"/>
              </c:ext>
            </c:extLst>
          </c:dPt>
          <c:dLbls>
            <c:dLbl>
              <c:idx val="0"/>
              <c:layout>
                <c:manualLayout>
                  <c:x val="0.1828233061207008"/>
                  <c:y val="0.14403177427240241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0">
                    <a:spAutoFit/>
                  </a:bodyPr>
                  <a:lstStyle/>
                  <a:p>
                    <a:pPr marL="0" marR="0" indent="0" algn="just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i="0" u="none" strike="noStrike" kern="1200" baseline="0">
                        <a:solidFill>
                          <a:sysClr val="windowText" lastClr="000000">
                            <a:lumMod val="65000"/>
                            <a:lumOff val="35000"/>
                          </a:sysClr>
                        </a:solidFill>
                      </a:rPr>
                      <a:t>Achieved with 1-bit gradient quantization algorithm</a:t>
                    </a:r>
                  </a:p>
                  <a:p>
                    <a:pPr marL="0" marR="0" indent="0" algn="just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b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</a:defRPr>
                    </a:pPr>
                    <a:endParaRPr lang="en-US" baseline="0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0">
                  <a:spAutoFit/>
                </a:bodyPr>
                <a:lstStyle/>
                <a:p>
                  <a:pPr marL="0" marR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3="http://schemas.microsoft.com/office/drawing/2017/03/chart"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143753184698066"/>
                      <c:h val="9.910693041036786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11D4-4761-B053-A579C39B102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3="http://schemas.microsoft.com/office/drawing/2017/03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CNTK</c:v>
                </c:pt>
                <c:pt idx="1">
                  <c:v>Theano</c:v>
                </c:pt>
                <c:pt idx="2">
                  <c:v>TensorFlow</c:v>
                </c:pt>
                <c:pt idx="3">
                  <c:v>Torch 7</c:v>
                </c:pt>
                <c:pt idx="4">
                  <c:v>Caffe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69100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 xmlns:c16r3="http://schemas.microsoft.com/office/drawing/2017/03/chart">
            <c:ext xmlns:c16="http://schemas.microsoft.com/office/drawing/2014/chart" uri="{C3380CC4-5D6E-409C-BE32-E72D297353CC}">
              <c16:uniqueId val="{0000000A-11D4-4761-B053-A579C39B1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2816920"/>
        <c:axId val="292817704"/>
      </c:barChart>
      <c:catAx>
        <c:axId val="292816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817704"/>
        <c:crosses val="autoZero"/>
        <c:auto val="1"/>
        <c:lblAlgn val="ctr"/>
        <c:lblOffset val="100"/>
        <c:noMultiLvlLbl val="0"/>
      </c:catAx>
      <c:valAx>
        <c:axId val="292817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816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 comparison on RNNs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DFB2190-C2E3-467C-9370-F967A2E4DAE4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Single Sequence, </a:t>
                    </a:r>
                    <a:fld id="{A6384111-BA74-4370-A04E-E24D239AF785}" type="VALUE">
                      <a:rPr lang="en-US" baseline="0" smtClean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3="http://schemas.microsoft.com/office/drawing/2017/03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597-4BF8-A647-137D5DDA77EB}"/>
                </c:ext>
              </c:extLst>
            </c:dLbl>
            <c:dLbl>
              <c:idx val="1"/>
              <c:layout>
                <c:manualLayout>
                  <c:x val="-1.3889040781286012E-2"/>
                  <c:y val="0.16191528184478368"/>
                </c:manualLayout>
              </c:layout>
              <c:tx>
                <c:rich>
                  <a:bodyPr/>
                  <a:lstStyle/>
                  <a:p>
                    <a:fld id="{FFE14963-DF75-47F6-9BD4-238E73D71BC9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multi sequence &gt;</a:t>
                    </a:r>
                    <a:fld id="{E2672296-94D8-4FEA-AD82-91E8E73B7CC3}" type="VALUE">
                      <a:rPr lang="en-US" baseline="0" smtClean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3="http://schemas.microsoft.com/office/drawing/2017/03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597-4BF8-A647-137D5DDA77EB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 xmlns:c16r3="http://schemas.microsoft.com/office/drawing/2017/03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Naïve </c:v>
                </c:pt>
                <c:pt idx="1">
                  <c:v>Optimized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20</c:v>
                </c:pt>
              </c:numCache>
            </c:numRef>
          </c:val>
          <c:extLst xmlns:c16r3="http://schemas.microsoft.com/office/drawing/2017/03/chart">
            <c:ext xmlns:c16="http://schemas.microsoft.com/office/drawing/2014/chart" uri="{C3380CC4-5D6E-409C-BE32-E72D297353CC}">
              <c16:uniqueId val="{00000002-C597-4BF8-A647-137D5DDA7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08508952"/>
        <c:axId val="308505424"/>
      </c:barChart>
      <c:catAx>
        <c:axId val="30850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505424"/>
        <c:crosses val="autoZero"/>
        <c:auto val="1"/>
        <c:lblAlgn val="ctr"/>
        <c:lblOffset val="100"/>
        <c:noMultiLvlLbl val="0"/>
      </c:catAx>
      <c:valAx>
        <c:axId val="308505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508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Transferred</a:t>
            </a:r>
            <a:r>
              <a:rPr lang="en-US" baseline="0"/>
              <a:t> Gradient (bits/value), smaller is better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1-bit</c:v>
                </c:pt>
                <c:pt idx="1">
                  <c:v>float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32</c:v>
                </c:pt>
              </c:numCache>
            </c:numRef>
          </c:val>
          <c:extLst xmlns:c16r3="http://schemas.microsoft.com/office/drawing/2017/03/chart">
            <c:ext xmlns:c16="http://schemas.microsoft.com/office/drawing/2014/chart" uri="{C3380CC4-5D6E-409C-BE32-E72D297353CC}">
              <c16:uniqueId val="{00000000-29A0-4299-96C6-B381A8020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92818096"/>
        <c:axId val="292810648"/>
      </c:barChart>
      <c:catAx>
        <c:axId val="29281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810648"/>
        <c:crosses val="autoZero"/>
        <c:auto val="1"/>
        <c:lblAlgn val="ctr"/>
        <c:lblOffset val="100"/>
        <c:noMultiLvlLbl val="0"/>
      </c:catAx>
      <c:valAx>
        <c:axId val="292810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818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45759-1763-45C2-B85A-748FC1529DFB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93854-74A5-4B34-8F21-E347D4FBA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5/5/2017 4:09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658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07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42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2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70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(note:</a:t>
            </a:r>
            <a:r>
              <a:rPr lang="en-US" baseline="0"/>
              <a:t> may no longer be up-to-date)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2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(just</a:t>
            </a:r>
            <a:r>
              <a:rPr lang="en-US" baseline="0"/>
              <a:t> explain: (1) deserialization incl. </a:t>
            </a:r>
            <a:r>
              <a:rPr lang="en-US" baseline="0" err="1"/>
              <a:t>IDeserializer</a:t>
            </a:r>
            <a:r>
              <a:rPr lang="en-US" baseline="0"/>
              <a:t> and (2) auto-randomization)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1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(just</a:t>
            </a:r>
            <a:r>
              <a:rPr lang="en-US" baseline="0"/>
              <a:t> explain: (1) deserialization incl. </a:t>
            </a:r>
            <a:r>
              <a:rPr lang="en-US" baseline="0" err="1"/>
              <a:t>IDeserializer</a:t>
            </a:r>
            <a:r>
              <a:rPr lang="en-US" baseline="0"/>
              <a:t> and (2) auto-randomization)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0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23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1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5/5/2017 4:09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683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functions can be recursive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80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46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77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26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this really just explained “programming”, but it’s important that it can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12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2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82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notion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8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</a:t>
            </a:r>
            <a:r>
              <a:rPr lang="en-US" err="1"/>
              <a:t>PastValue</a:t>
            </a:r>
            <a:r>
              <a:rPr lang="en-US"/>
              <a:t> is a special operation, but not a keyword. E.g. </a:t>
            </a:r>
            <a:r>
              <a:rPr lang="en-US" err="1"/>
              <a:t>PastValue</a:t>
            </a:r>
            <a:r>
              <a:rPr lang="en-US"/>
              <a:t> (</a:t>
            </a:r>
            <a:r>
              <a:rPr lang="en-US" err="1"/>
              <a:t>PastValue</a:t>
            </a:r>
            <a:r>
              <a:rPr lang="en-US"/>
              <a:t> (x)) is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37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21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font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57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computation</a:t>
            </a:r>
            <a:r>
              <a:rPr lang="en-US" baseline="0"/>
              <a:t> and c</a:t>
            </a:r>
            <a:r>
              <a:rPr lang="en-US"/>
              <a:t>ommunication of same order of magnitude in this example;</a:t>
            </a:r>
          </a:p>
          <a:p>
            <a:r>
              <a:rPr lang="en-US"/>
              <a:t>(If not doing overlapped processing,</a:t>
            </a:r>
            <a:r>
              <a:rPr lang="en-US" baseline="0"/>
              <a:t> then) </a:t>
            </a:r>
            <a:r>
              <a:rPr lang="en-US"/>
              <a:t>example can at most speed-up by factor of ~2 if communication cost is half the total time, and not parallelized</a:t>
            </a:r>
          </a:p>
          <a:p>
            <a:r>
              <a:rPr lang="en-US"/>
              <a:t>(and if doing, then it cannot be parallelized at all, basically)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52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71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84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font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1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font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53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font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149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5/5/2017 4:09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09101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https://www.youtube.com/watch?v=Nu-nlQqFCKg;start=285</a:t>
            </a:r>
          </a:p>
          <a:p>
            <a:endParaRPr lang="en-US"/>
          </a:p>
          <a:p>
            <a:r>
              <a:rPr lang="en-US"/>
              <a:t>seek to video position 4:45 to see neural networks transcribing</a:t>
            </a:r>
            <a:r>
              <a:rPr lang="en-US" baseline="0"/>
              <a:t> the speech live on-stage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18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https://www.youtube.com/watch?v=Nu-nlQqFCKg;start=475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r>
              <a:rPr lang="en-US"/>
              <a:t>show video around 7:55 to see automatic </a:t>
            </a:r>
            <a:r>
              <a:rPr lang="en-US" baseline="0"/>
              <a:t>translation powered by the NN-based speech recognizer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1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font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2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90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9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9966" y="2017643"/>
            <a:ext cx="6566451" cy="1681163"/>
          </a:xfrm>
        </p:spPr>
        <p:txBody>
          <a:bodyPr anchor="b">
            <a:normAutofit/>
          </a:bodyPr>
          <a:lstStyle>
            <a:lvl1pPr algn="l"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905" y="3890273"/>
            <a:ext cx="6557621" cy="1228379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BBD80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45994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4618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9837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93191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10492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25034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494049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7275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4092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6330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57528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93304" y="2435088"/>
            <a:ext cx="9988826" cy="1681163"/>
          </a:xfrm>
        </p:spPr>
        <p:txBody>
          <a:bodyPr anchor="b">
            <a:normAutofit/>
          </a:bodyPr>
          <a:lstStyle>
            <a:lvl1pPr algn="ctr"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chapter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982762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897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873536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976489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147733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6156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4882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2681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42470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34447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898526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0687" r="2514"/>
          <a:stretch/>
        </p:blipFill>
        <p:spPr>
          <a:xfrm rot="5400000">
            <a:off x="5681464" y="363034"/>
            <a:ext cx="829069" cy="12192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010900" y="6438716"/>
            <a:ext cx="936626" cy="2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13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2000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58590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580764"/>
            <a:ext cx="12192003" cy="2854810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5152" y="1820176"/>
            <a:ext cx="11653523" cy="1185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47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470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47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3219" y="3356980"/>
            <a:ext cx="9994611" cy="77856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52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2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2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85518" y="47950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9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1"/>
            <a:ext cx="8135864" cy="6857999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69240" y="1983762"/>
            <a:ext cx="7320802" cy="175629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294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294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294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294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3345" y="440493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86920" y="3894821"/>
            <a:ext cx="9994611" cy="7242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37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37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453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1"/>
            <a:ext cx="8135864" cy="6857999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3345" y="440493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7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160703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45950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80590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37"/>
            </a:lvl1pPr>
            <a:lvl2pPr marL="520702" indent="-228601">
              <a:buClr>
                <a:schemeClr val="bg1"/>
              </a:buClr>
              <a:defRPr sz="2353"/>
            </a:lvl2pPr>
            <a:lvl3pPr marL="685803" indent="-165101">
              <a:buClr>
                <a:schemeClr val="bg1"/>
              </a:buClr>
              <a:tabLst/>
              <a:defRPr sz="1961"/>
            </a:lvl3pPr>
            <a:lvl4pPr marL="863603" indent="-177801">
              <a:buClr>
                <a:schemeClr val="bg1"/>
              </a:buClr>
              <a:defRPr/>
            </a:lvl4pPr>
            <a:lvl5pPr marL="1028704" indent="-16510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37"/>
            </a:lvl1pPr>
            <a:lvl2pPr marL="520702" indent="-228601">
              <a:buClr>
                <a:schemeClr val="bg1"/>
              </a:buClr>
              <a:defRPr sz="2353"/>
            </a:lvl2pPr>
            <a:lvl3pPr marL="685803" indent="-165101">
              <a:buClr>
                <a:schemeClr val="bg1"/>
              </a:buClr>
              <a:tabLst/>
              <a:defRPr sz="1961"/>
            </a:lvl3pPr>
            <a:lvl4pPr marL="863603" indent="-177801">
              <a:buClr>
                <a:schemeClr val="bg1"/>
              </a:buClr>
              <a:defRPr/>
            </a:lvl4pPr>
            <a:lvl5pPr marL="1028704" indent="-16510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6383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80209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l="90687" r="2514"/>
          <a:stretch/>
        </p:blipFill>
        <p:spPr>
          <a:xfrm rot="5400000">
            <a:off x="5681464" y="363034"/>
            <a:ext cx="829069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010900" y="6438716"/>
            <a:ext cx="936626" cy="2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16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595824" y="0"/>
            <a:ext cx="15961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0162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595824" y="0"/>
            <a:ext cx="1596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4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410348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635654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75619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5533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9742711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74036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77664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75486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l="90687" r="2514"/>
          <a:stretch/>
        </p:blipFill>
        <p:spPr>
          <a:xfrm rot="5400000">
            <a:off x="5681464" y="363034"/>
            <a:ext cx="829069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7778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010900" y="6438716"/>
            <a:ext cx="936626" cy="2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586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15054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0127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128358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2812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36210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3951989"/>
            <a:ext cx="12192000" cy="8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959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9966" y="2017643"/>
            <a:ext cx="6566451" cy="1681163"/>
          </a:xfrm>
        </p:spPr>
        <p:txBody>
          <a:bodyPr anchor="b">
            <a:normAutofit/>
          </a:bodyPr>
          <a:lstStyle>
            <a:lvl1pPr algn="l"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905" y="3890273"/>
            <a:ext cx="6557621" cy="1228379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BBD80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25545513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93304" y="2435088"/>
            <a:ext cx="9988826" cy="1681163"/>
          </a:xfrm>
        </p:spPr>
        <p:txBody>
          <a:bodyPr anchor="b">
            <a:normAutofit/>
          </a:bodyPr>
          <a:lstStyle>
            <a:lvl1pPr algn="ctr"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chapter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8949935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2663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7467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/>
          <a:srcRect l="90687" r="2514"/>
          <a:stretch/>
        </p:blipFill>
        <p:spPr>
          <a:xfrm rot="5400000">
            <a:off x="5681464" y="363034"/>
            <a:ext cx="829069" cy="1219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010900" y="6438716"/>
            <a:ext cx="936626" cy="2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3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7778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477000"/>
            <a:ext cx="1092201" cy="244476"/>
          </a:xfrm>
          <a:prstGeom prst="rect">
            <a:avLst/>
          </a:prstGeom>
        </p:spPr>
        <p:txBody>
          <a:bodyPr/>
          <a:lstStyle/>
          <a:p>
            <a:fld id="{853DC40F-6989-43BD-AE7E-58FDB3CFB039}" type="datetime1">
              <a:rPr lang="en-US" smtClean="0">
                <a:solidFill>
                  <a:srgbClr val="000000"/>
                </a:solidFill>
              </a:rPr>
              <a:pPr/>
              <a:t>5/5/2017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32000" y="6477000"/>
            <a:ext cx="8331200" cy="244476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Dong Yu and Xuedong Huang: Microsoft Computational Network Toolkit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4800" y="6477000"/>
            <a:ext cx="889000" cy="24447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394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1" y="6477000"/>
            <a:ext cx="1092201" cy="244476"/>
          </a:xfrm>
          <a:prstGeom prst="rect">
            <a:avLst/>
          </a:prstGeom>
        </p:spPr>
        <p:txBody>
          <a:bodyPr/>
          <a:lstStyle/>
          <a:p>
            <a:fld id="{111AAF9D-027A-4A8F-954E-E6E594D9721A}" type="datetime1">
              <a:rPr lang="en-US" smtClean="0">
                <a:solidFill>
                  <a:srgbClr val="000000"/>
                </a:solidFill>
              </a:rPr>
              <a:pPr/>
              <a:t>5/5/2017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32000" y="6477000"/>
            <a:ext cx="8331200" cy="244476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Dong Yu and Xuedong Huang: Microsoft Computational Network Toolkit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4800" y="6477000"/>
            <a:ext cx="889000" cy="24447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8449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7778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477000"/>
            <a:ext cx="1092201" cy="244476"/>
          </a:xfrm>
          <a:prstGeom prst="rect">
            <a:avLst/>
          </a:prstGeom>
        </p:spPr>
        <p:txBody>
          <a:bodyPr/>
          <a:lstStyle/>
          <a:p>
            <a:fld id="{5C5A7F1F-E0AD-40A1-9D3B-AF1BD52FCFEF}" type="datetime1">
              <a:rPr lang="en-US" smtClean="0">
                <a:solidFill>
                  <a:srgbClr val="000000"/>
                </a:solidFill>
              </a:rPr>
              <a:pPr/>
              <a:t>5/5/2017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32000" y="6477000"/>
            <a:ext cx="8331200" cy="244476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Dong Yu and Xuedong Huang: Microsoft Computational Network Toolkit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64800" y="6477000"/>
            <a:ext cx="889000" cy="24447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58283" y="1143000"/>
            <a:ext cx="10595517" cy="0"/>
          </a:xfrm>
          <a:prstGeom prst="line">
            <a:avLst/>
          </a:prstGeom>
          <a:ln w="38100">
            <a:solidFill>
              <a:srgbClr val="ECD5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90687" r="2514"/>
          <a:stretch/>
        </p:blipFill>
        <p:spPr>
          <a:xfrm rot="5400000">
            <a:off x="5681464" y="363034"/>
            <a:ext cx="829069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7778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58283" y="1143000"/>
            <a:ext cx="10595517" cy="0"/>
          </a:xfrm>
          <a:prstGeom prst="line">
            <a:avLst/>
          </a:prstGeom>
          <a:ln w="38100">
            <a:solidFill>
              <a:srgbClr val="ECD5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010900" y="6438716"/>
            <a:ext cx="936626" cy="2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9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7058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4509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117981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8863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67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79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586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69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microsoft.com/office/2007/relationships/media" Target="file:///C:\Users\fseide\Desktop\slidepool\21CCC%20S2S%20Demo%20(Rick),%20TJ,%202012.wmv" TargetMode="External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Nu-nlQqFCKg;start=285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microsoft.com/office/2007/relationships/media" Target="file:///C:\Users\fseide\Desktop\LATAM-FS\21CCC%20S2S%20Demo%20(Rick),%20TJ,%202012.wmv" TargetMode="External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Nu-nlQqFCKg;start=475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22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6995"/>
            <a:ext cx="10515600" cy="777873"/>
          </a:xfrm>
        </p:spPr>
        <p:txBody>
          <a:bodyPr>
            <a:normAutofit/>
          </a:bodyPr>
          <a:lstStyle/>
          <a:p>
            <a:r>
              <a:rPr lang="en-US"/>
              <a:t>Microsoft’s new</a:t>
            </a:r>
            <a:br>
              <a:rPr lang="en-US"/>
            </a:br>
            <a:r>
              <a:rPr lang="en-US"/>
              <a:t>speech breakthrough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870"/>
            <a:ext cx="10515600" cy="37601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Microsoft 2016 research system for</a:t>
            </a:r>
            <a:br>
              <a:rPr lang="en-US"/>
            </a:br>
            <a:r>
              <a:rPr lang="en-US"/>
              <a:t>conversational speech recognition </a:t>
            </a:r>
          </a:p>
          <a:p>
            <a:pPr>
              <a:lnSpc>
                <a:spcPct val="120000"/>
              </a:lnSpc>
            </a:pPr>
            <a:r>
              <a:rPr lang="en-US"/>
              <a:t>6.2% word-error rate</a:t>
            </a:r>
          </a:p>
          <a:p>
            <a:pPr>
              <a:lnSpc>
                <a:spcPct val="120000"/>
              </a:lnSpc>
            </a:pPr>
            <a:r>
              <a:rPr lang="en-US"/>
              <a:t>all experiments were run on CNTK</a:t>
            </a:r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 sz="2300"/>
          </a:p>
          <a:p>
            <a:pPr>
              <a:lnSpc>
                <a:spcPct val="120000"/>
              </a:lnSpc>
            </a:pPr>
            <a:endParaRPr lang="en-US" sz="2300"/>
          </a:p>
          <a:p>
            <a:pPr>
              <a:lnSpc>
                <a:spcPct val="120000"/>
              </a:lnSpc>
            </a:pPr>
            <a:endParaRPr lang="en-US" sz="2300"/>
          </a:p>
          <a:p>
            <a:pPr marL="0" indent="0">
              <a:lnSpc>
                <a:spcPct val="120000"/>
              </a:lnSpc>
              <a:buNone/>
            </a:pPr>
            <a:r>
              <a:rPr lang="en-US" sz="2000"/>
              <a:t>[W. Xiong, J. Droppo, X. Huang, F. Seide, M. Seltzer, A. Stolcke,</a:t>
            </a:r>
            <a:br>
              <a:rPr lang="en-US" sz="2000"/>
            </a:br>
            <a:r>
              <a:rPr lang="en-US" sz="2000"/>
              <a:t>D. Yu, G. Zweig: “The Microsoft 2016 Conversational Speech</a:t>
            </a:r>
            <a:br>
              <a:rPr lang="en-US" sz="2000"/>
            </a:br>
            <a:r>
              <a:rPr lang="en-US" sz="2000"/>
              <a:t>Recognition System,” </a:t>
            </a:r>
            <a:r>
              <a:rPr lang="en-US" sz="2000" u="sng">
                <a:solidFill>
                  <a:srgbClr val="0070C0"/>
                </a:solidFill>
              </a:rPr>
              <a:t>http://arxiv.org/abs/1609.03528</a:t>
            </a:r>
            <a:r>
              <a:rPr lang="en-US" sz="2000"/>
              <a:t>]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727" y="-1"/>
            <a:ext cx="6163407" cy="595768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24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983" y="3197088"/>
            <a:ext cx="6975643" cy="1681163"/>
          </a:xfrm>
        </p:spPr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  I.	what</a:t>
            </a:r>
            <a:r>
              <a:rPr lang="en-US" sz="2000"/>
              <a:t>  is CNTK</a:t>
            </a:r>
            <a:br>
              <a:rPr lang="en-US"/>
            </a:br>
            <a:r>
              <a:rPr lang="en-US"/>
              <a:t> II.	how to</a:t>
            </a:r>
            <a:r>
              <a:rPr lang="en-US" sz="2000"/>
              <a:t>  use CNTK</a:t>
            </a:r>
            <a:br>
              <a:rPr lang="en-US"/>
            </a:br>
            <a:r>
              <a:rPr lang="en-US"/>
              <a:t>III.	deep dive</a:t>
            </a:r>
            <a:r>
              <a:rPr lang="en-US" sz="2000"/>
              <a:t>  into CNTK technologies</a:t>
            </a:r>
            <a:br>
              <a:rPr lang="en-US"/>
            </a:br>
            <a:r>
              <a:rPr lang="en-US"/>
              <a:t>IV.	examples</a:t>
            </a:r>
            <a:r>
              <a:rPr lang="en-US" sz="2000"/>
              <a:t>  source-code walkthroughs</a:t>
            </a:r>
          </a:p>
        </p:txBody>
      </p:sp>
    </p:spTree>
    <p:extLst>
      <p:ext uri="{BB962C8B-B14F-4D97-AF65-F5344CB8AC3E}">
        <p14:creationId xmlns:p14="http://schemas.microsoft.com/office/powerpoint/2010/main" val="327784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705264"/>
            <a:ext cx="10515601" cy="3760166"/>
          </a:xfrm>
        </p:spPr>
        <p:txBody>
          <a:bodyPr>
            <a:noAutofit/>
          </a:bodyPr>
          <a:lstStyle/>
          <a:p>
            <a:pPr fontAlgn="ctr"/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CNTK is Microsoft’s 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open-source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cross-platform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 toolkit for learning and evaluating 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deep neural networks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fontAlgn="ctr"/>
            <a:endParaRPr lang="en-US" sz="240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CNTK expresses (nearly) 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arbitrary neural networks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by composing simple building blocks into complex 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computational networks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, supporting relevant network types and applications.</a:t>
            </a:r>
          </a:p>
          <a:p>
            <a:pPr fontAlgn="ctr"/>
            <a:endParaRPr lang="en-US" sz="240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CNTK is 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production-ready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: State-of-the-art accuracy, efficient, and scales to multi-GPU/multi-server.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CNTK “</a:t>
            </a:r>
            <a:r>
              <a:rPr lang="en-US" u="sng"/>
              <a:t>C</a:t>
            </a:r>
            <a:r>
              <a:rPr lang="en-US"/>
              <a:t>og</a:t>
            </a:r>
            <a:r>
              <a:rPr lang="en-US" u="sng"/>
              <a:t>n</a:t>
            </a:r>
            <a:r>
              <a:rPr lang="en-US"/>
              <a:t>ition </a:t>
            </a:r>
            <a:r>
              <a:rPr lang="en-US" u="sng"/>
              <a:t>T</a:t>
            </a:r>
            <a:r>
              <a:rPr lang="en-US"/>
              <a:t>ool</a:t>
            </a:r>
            <a:r>
              <a:rPr lang="en-US" u="sng"/>
              <a:t>k</a:t>
            </a:r>
            <a:r>
              <a:rPr lang="en-US"/>
              <a:t>it”</a:t>
            </a:r>
          </a:p>
        </p:txBody>
      </p:sp>
    </p:spTree>
    <p:extLst>
      <p:ext uri="{BB962C8B-B14F-4D97-AF65-F5344CB8AC3E}">
        <p14:creationId xmlns:p14="http://schemas.microsoft.com/office/powerpoint/2010/main" val="331259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738627"/>
            <a:ext cx="10990811" cy="3760166"/>
          </a:xfrm>
        </p:spPr>
        <p:txBody>
          <a:bodyPr>
            <a:noAutofit/>
          </a:bodyPr>
          <a:lstStyle/>
          <a:p>
            <a:r>
              <a:rPr lang="en-US" sz="2400"/>
              <a:t>open-source model inside and outside the company</a:t>
            </a:r>
          </a:p>
          <a:p>
            <a:pPr lvl="1"/>
            <a:r>
              <a:rPr lang="en-US" sz="1600"/>
              <a:t>created by Microsoft Speech researchers (Dong Yu et al.) in 2012;</a:t>
            </a:r>
            <a:br>
              <a:rPr lang="en-US" sz="1600"/>
            </a:br>
            <a:r>
              <a:rPr lang="en-US" sz="1600"/>
              <a:t>open-sourced (</a:t>
            </a:r>
            <a:r>
              <a:rPr lang="en-US" sz="1600" err="1"/>
              <a:t>CodePlex</a:t>
            </a:r>
            <a:r>
              <a:rPr lang="en-US" sz="1600"/>
              <a:t>) in early 2015</a:t>
            </a:r>
          </a:p>
          <a:p>
            <a:pPr lvl="1"/>
            <a:r>
              <a:rPr lang="en-US" sz="1600"/>
              <a:t>on GitHub since Jan 2016 under permissive license</a:t>
            </a:r>
          </a:p>
          <a:p>
            <a:pPr lvl="1" fontAlgn="ctr"/>
            <a:r>
              <a:rPr lang="en-US" sz="1600"/>
              <a:t>“working out loud:” virtually all code development is out in the open</a:t>
            </a:r>
            <a:endParaRPr lang="en-US" sz="2000"/>
          </a:p>
          <a:p>
            <a:pPr fontAlgn="ctr"/>
            <a:r>
              <a:rPr lang="en-US" sz="2400"/>
              <a:t>used by Microsoft product groups</a:t>
            </a:r>
          </a:p>
          <a:p>
            <a:pPr lvl="1" fontAlgn="ctr"/>
            <a:r>
              <a:rPr lang="en-US" sz="1600"/>
              <a:t>CNTK-trained models power more and more Microsoft products</a:t>
            </a:r>
          </a:p>
          <a:p>
            <a:pPr lvl="1" fontAlgn="ctr"/>
            <a:r>
              <a:rPr lang="en-US" sz="1600"/>
              <a:t>several teams have full-time employees on CNTK that actively contribute</a:t>
            </a:r>
            <a:endParaRPr lang="en-US" sz="2000"/>
          </a:p>
          <a:p>
            <a:pPr fontAlgn="ctr"/>
            <a:r>
              <a:rPr lang="en-US" sz="2400"/>
              <a:t>external contributions e.g. from MIT and Stanford</a:t>
            </a:r>
          </a:p>
          <a:p>
            <a:pPr fontAlgn="ctr"/>
            <a:r>
              <a:rPr lang="en-US" sz="2400"/>
              <a:t>Linux, Windows, docker, cudnn5</a:t>
            </a:r>
          </a:p>
          <a:p>
            <a:pPr lvl="1" fontAlgn="ctr"/>
            <a:r>
              <a:rPr lang="en-US" sz="1600"/>
              <a:t>Python and C++ API beta in October; followed by C#/</a:t>
            </a:r>
            <a:r>
              <a:rPr lang="en-US" sz="1600" err="1"/>
              <a:t>.Net</a:t>
            </a:r>
            <a:endParaRPr lang="en-US" sz="1600"/>
          </a:p>
          <a:p>
            <a:pPr fontAlgn="ctr"/>
            <a:endParaRPr lang="en-US" sz="2400"/>
          </a:p>
          <a:p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</a:rPr>
              <a:t>“CNTK is Microsoft’s open-source, cross-platform toolkit for learning and evaluating deep neural networks.”</a:t>
            </a:r>
          </a:p>
        </p:txBody>
      </p:sp>
    </p:spTree>
    <p:extLst>
      <p:ext uri="{BB962C8B-B14F-4D97-AF65-F5344CB8AC3E}">
        <p14:creationId xmlns:p14="http://schemas.microsoft.com/office/powerpoint/2010/main" val="1480683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 sz="2800">
                <a:solidFill>
                  <a:srgbClr val="00B193">
                    <a:lumMod val="75000"/>
                  </a:srgbClr>
                </a:solidFill>
              </a:rPr>
              <a:t>“CNTK expresses (nearly) arbitrary neural networks by composing simple building blocks into complex computational networks, supporting relevant network types and applications.”</a:t>
            </a:r>
            <a:endParaRPr lang="en-US"/>
          </a:p>
        </p:txBody>
      </p:sp>
      <p:sp>
        <p:nvSpPr>
          <p:cNvPr id="69" name="Content Placeholder 3"/>
          <p:cNvSpPr txBox="1">
            <a:spLocks/>
          </p:cNvSpPr>
          <p:nvPr/>
        </p:nvSpPr>
        <p:spPr>
          <a:xfrm>
            <a:off x="1143000" y="1688134"/>
            <a:ext cx="11049000" cy="3760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US" sz="2400"/>
              <a:t>example: 2-hidden layer feed-forward NN</a:t>
            </a:r>
          </a:p>
          <a:p>
            <a:pPr marL="0" indent="0" fontAlgn="ctr">
              <a:buNone/>
            </a:pPr>
            <a:r>
              <a:rPr lang="en-US" sz="800"/>
              <a:t> </a:t>
            </a: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  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				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h1 = Sigmoid (W1   * x  + b1)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  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				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h2 = Sigmoid (W2   * h1 + b2)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  P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softmax(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			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P  = Softmax (Wout * h2 + bout)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fontAlgn="ctr">
              <a:lnSpc>
                <a:spcPct val="100000"/>
              </a:lnSpc>
              <a:spcBef>
                <a:spcPts val="0"/>
              </a:spcBef>
              <a:buNone/>
            </a:pPr>
            <a:endParaRPr lang="en-US" sz="800">
              <a:solidFill>
                <a:srgbClr val="000000"/>
              </a:solidFill>
              <a:latin typeface="Calibri" panose="020F0502020204030204"/>
            </a:endParaRPr>
          </a:p>
          <a:p>
            <a:pPr marL="0" lvl="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  <a:latin typeface="Calibri" panose="020F0502020204030204"/>
              </a:rPr>
              <a:t>with input </a:t>
            </a:r>
            <a:r>
              <a: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</a:rPr>
              <a:t> and one-hot label </a:t>
            </a:r>
            <a:r>
              <a: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US" sz="2400">
              <a:solidFill>
                <a:srgbClr val="000000"/>
              </a:solidFill>
              <a:latin typeface="Calibri" panose="020F0502020204030204"/>
            </a:endParaRPr>
          </a:p>
          <a:p>
            <a:pPr marL="0" lvl="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  <a:latin typeface="Calibri" panose="020F0502020204030204"/>
              </a:rPr>
              <a:t>and cross-entropy training criterion</a:t>
            </a:r>
          </a:p>
          <a:p>
            <a:pPr marL="0" lvl="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solidFill>
                  <a:srgbClr val="000000"/>
                </a:solidFill>
                <a:latin typeface="Calibri" panose="020F0502020204030204"/>
              </a:rPr>
              <a:t> </a:t>
            </a:r>
            <a:endParaRPr lang="en-US" sz="800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i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P				</a:t>
            </a: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= CrossEntropy (y,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200" err="1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 baseline="-400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corpus</a:t>
            </a:r>
            <a:r>
              <a:rPr lang="en-US" sz="2000" i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>
                <a:latin typeface="Symbol" panose="05050102010706020507" pitchFamily="18" charset="2"/>
                <a:cs typeface="Times New Roman" panose="02020603050405020304" pitchFamily="18" charset="0"/>
              </a:rPr>
              <a:t>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 max				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257800" y="2628900"/>
            <a:ext cx="8763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33039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 sz="2800">
                <a:solidFill>
                  <a:srgbClr val="00B193">
                    <a:lumMod val="75000"/>
                  </a:srgbClr>
                </a:solidFill>
              </a:rPr>
              <a:t>“CNTK expresses (nearly) arbitrary neural networks by composing simple building blocks into complex computational networks, supporting relevant network types and applications.”</a:t>
            </a:r>
            <a:endParaRPr lang="en-US"/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P</a:t>
            </a:r>
            <a:endParaRPr lang="en-US" sz="1200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3505200" y="1277940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6172200" y="2286000"/>
            <a:ext cx="5562600" cy="1714501"/>
          </a:xfrm>
        </p:spPr>
        <p:txBody>
          <a:bodyPr/>
          <a:lstStyle/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h1 = Sigmoid (W1   * x  + b1)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h2 = Sigmoid (W2   * h1 + b2)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P  = Softmax (Wout * h2 + bout)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= CrossEntropy (y,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err="1">
                <a:latin typeface="Segoe Pro" charset="0"/>
              </a:rPr>
              <a:t>ce</a:t>
            </a:r>
            <a:endParaRPr lang="en-US" sz="1200" baseline="-25000">
              <a:latin typeface="Segoe Pro" charset="0"/>
            </a:endParaRPr>
          </a:p>
        </p:txBody>
      </p:sp>
      <p:sp>
        <p:nvSpPr>
          <p:cNvPr id="69" name="Right Arrow 68"/>
          <p:cNvSpPr/>
          <p:nvPr/>
        </p:nvSpPr>
        <p:spPr>
          <a:xfrm flipH="1">
            <a:off x="5105400" y="2819400"/>
            <a:ext cx="8763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36985"/>
      </p:ext>
    </p:extLst>
  </p:cSld>
  <p:clrMapOvr>
    <a:masterClrMapping/>
  </p:clrMapOvr>
  <p:transition spd="slow"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 sz="2800">
                <a:solidFill>
                  <a:srgbClr val="00B193">
                    <a:lumMod val="75000"/>
                  </a:srgbClr>
                </a:solidFill>
              </a:rPr>
              <a:t>“CNTK expresses (nearly) arbitrary neural networks by composing simple building blocks into complex computational networks, supporting relevant network types and applications.”</a:t>
            </a:r>
            <a:endParaRPr lang="en-US"/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P</a:t>
            </a:r>
            <a:endParaRPr lang="en-US" sz="1200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3505200" y="1277940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err="1">
                <a:latin typeface="Segoe Pro" charset="0"/>
              </a:rPr>
              <a:t>ce</a:t>
            </a:r>
            <a:endParaRPr lang="en-US" sz="1200" baseline="-25000">
              <a:latin typeface="Segoe Pro" charset="0"/>
            </a:endParaRPr>
          </a:p>
        </p:txBody>
      </p:sp>
      <p:sp>
        <p:nvSpPr>
          <p:cNvPr id="69" name="Content Placeholder 3"/>
          <p:cNvSpPr>
            <a:spLocks noGrp="1"/>
          </p:cNvSpPr>
          <p:nvPr>
            <p:ph idx="1"/>
          </p:nvPr>
        </p:nvSpPr>
        <p:spPr>
          <a:xfrm>
            <a:off x="4991100" y="1383334"/>
            <a:ext cx="6649968" cy="3760166"/>
          </a:xfrm>
        </p:spPr>
        <p:txBody>
          <a:bodyPr>
            <a:noAutofit/>
          </a:bodyPr>
          <a:lstStyle/>
          <a:p>
            <a:pPr fontAlgn="ctr"/>
            <a:r>
              <a:rPr lang="en-US" sz="2400"/>
              <a:t>nodes: functions (primitives)</a:t>
            </a:r>
          </a:p>
          <a:p>
            <a:pPr lvl="1" fontAlgn="ctr"/>
            <a:r>
              <a:rPr lang="en-US" sz="2000"/>
              <a:t>can be composed into reusable composites</a:t>
            </a:r>
          </a:p>
          <a:p>
            <a:pPr fontAlgn="ctr"/>
            <a:r>
              <a:rPr lang="en-US" sz="2400"/>
              <a:t>edges: values</a:t>
            </a:r>
          </a:p>
          <a:p>
            <a:pPr lvl="1" fontAlgn="ctr"/>
            <a:r>
              <a:rPr lang="en-US" sz="2000"/>
              <a:t>arbitrary-rank tensors with static and dynamic axes</a:t>
            </a:r>
          </a:p>
          <a:p>
            <a:pPr lvl="1" fontAlgn="ctr">
              <a:spcBef>
                <a:spcPts val="200"/>
              </a:spcBef>
            </a:pPr>
            <a:r>
              <a:rPr lang="en-US" sz="2000"/>
              <a:t>automatic dimension inference</a:t>
            </a:r>
          </a:p>
          <a:p>
            <a:pPr lvl="1" fontAlgn="ctr">
              <a:spcBef>
                <a:spcPts val="200"/>
              </a:spcBef>
            </a:pPr>
            <a:r>
              <a:rPr lang="en-US" sz="2000"/>
              <a:t>sparse-matrix support for inputs and labels</a:t>
            </a:r>
          </a:p>
          <a:p>
            <a:pPr fontAlgn="ctr"/>
            <a:r>
              <a:rPr lang="en-US" sz="2400"/>
              <a:t>automatic differentiation</a:t>
            </a:r>
          </a:p>
          <a:p>
            <a:pPr lvl="1" fontAlgn="ctr"/>
            <a:r>
              <a:rPr lang="en-US" sz="2000"/>
              <a:t>∂</a:t>
            </a:r>
            <a:r>
              <a:rPr lang="en-US" sz="2000">
                <a:latin typeface="Lucida Calligraphy" panose="03010101010101010101" pitchFamily="66" charset="0"/>
              </a:rPr>
              <a:t>F / </a:t>
            </a:r>
            <a:r>
              <a:rPr lang="en-US" sz="2000"/>
              <a:t>∂in = ∂</a:t>
            </a:r>
            <a:r>
              <a:rPr lang="en-US" sz="2000">
                <a:latin typeface="Lucida Calligraphy" panose="03010101010101010101" pitchFamily="66" charset="0"/>
              </a:rPr>
              <a:t>F / </a:t>
            </a:r>
            <a:r>
              <a:rPr lang="en-US" sz="2000"/>
              <a:t>∂out ∙ ∂out</a:t>
            </a:r>
            <a:r>
              <a:rPr lang="en-US" sz="2000">
                <a:latin typeface="Lucida Calligraphy" panose="03010101010101010101" pitchFamily="66" charset="0"/>
              </a:rPr>
              <a:t> / </a:t>
            </a:r>
            <a:r>
              <a:rPr lang="en-US" sz="2000"/>
              <a:t>∂in</a:t>
            </a:r>
          </a:p>
          <a:p>
            <a:pPr fontAlgn="ctr"/>
            <a:r>
              <a:rPr lang="en-US" sz="2400"/>
              <a:t>deferred computation </a:t>
            </a:r>
            <a:r>
              <a:rPr lang="en-US" sz="2400">
                <a:sym typeface="Wingdings" panose="05000000000000000000" pitchFamily="2" charset="2"/>
              </a:rPr>
              <a:t> execution engine</a:t>
            </a:r>
            <a:endParaRPr lang="en-US" sz="2400"/>
          </a:p>
          <a:p>
            <a:pPr lvl="1" fontAlgn="ctr"/>
            <a:r>
              <a:rPr lang="en-US" sz="2000"/>
              <a:t>optimized execution</a:t>
            </a:r>
          </a:p>
          <a:p>
            <a:pPr lvl="1" fontAlgn="ctr"/>
            <a:r>
              <a:rPr lang="en-US" sz="2000"/>
              <a:t>memory sharing</a:t>
            </a:r>
          </a:p>
          <a:p>
            <a:pPr fontAlgn="ctr"/>
            <a:r>
              <a:rPr lang="en-US" sz="2400"/>
              <a:t>editable, </a:t>
            </a:r>
            <a:r>
              <a:rPr lang="en-US" sz="2400" err="1"/>
              <a:t>clonable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8703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588734"/>
            <a:ext cx="11101389" cy="3760166"/>
          </a:xfrm>
        </p:spPr>
        <p:txBody>
          <a:bodyPr>
            <a:noAutofit/>
          </a:bodyPr>
          <a:lstStyle/>
          <a:p>
            <a:r>
              <a:rPr lang="en-US" sz="2400"/>
              <a:t>Lego-like composability allows CNTK to support a wide range of networks, e.g.</a:t>
            </a:r>
          </a:p>
          <a:p>
            <a:pPr lvl="1" fontAlgn="ctr"/>
            <a:r>
              <a:rPr lang="en-US" sz="2000"/>
              <a:t>feed-forward DNN</a:t>
            </a:r>
          </a:p>
          <a:p>
            <a:pPr lvl="1" fontAlgn="ctr"/>
            <a:r>
              <a:rPr lang="en-US" sz="2000"/>
              <a:t>RNN, LSTM, GRU</a:t>
            </a:r>
          </a:p>
          <a:p>
            <a:pPr lvl="1" fontAlgn="ctr"/>
            <a:r>
              <a:rPr lang="en-US" sz="2000"/>
              <a:t>convolution</a:t>
            </a:r>
          </a:p>
          <a:p>
            <a:pPr lvl="1" fontAlgn="ctr"/>
            <a:r>
              <a:rPr lang="en-US" sz="2000"/>
              <a:t>DSSM</a:t>
            </a:r>
          </a:p>
          <a:p>
            <a:pPr lvl="1" fontAlgn="ctr"/>
            <a:r>
              <a:rPr lang="en-US" sz="2000"/>
              <a:t>sequence-to-sequence</a:t>
            </a:r>
          </a:p>
          <a:p>
            <a:pPr fontAlgn="ctr"/>
            <a:r>
              <a:rPr lang="en-US" sz="2400"/>
              <a:t>for a range of applications including</a:t>
            </a:r>
          </a:p>
          <a:p>
            <a:pPr lvl="1" fontAlgn="ctr"/>
            <a:r>
              <a:rPr lang="en-US" sz="2000"/>
              <a:t>speech</a:t>
            </a:r>
          </a:p>
          <a:p>
            <a:pPr lvl="1" fontAlgn="ctr"/>
            <a:r>
              <a:rPr lang="en-US" sz="2000"/>
              <a:t>vision</a:t>
            </a:r>
          </a:p>
          <a:p>
            <a:pPr lvl="1" fontAlgn="ctr"/>
            <a:r>
              <a:rPr lang="en-US" sz="2000"/>
              <a:t>text</a:t>
            </a:r>
          </a:p>
          <a:p>
            <a:pPr fontAlgn="ctr"/>
            <a:r>
              <a:rPr lang="en-US" sz="2400"/>
              <a:t>and combinations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69838"/>
            <a:ext cx="10515600" cy="1325563"/>
          </a:xfrm>
        </p:spPr>
        <p:txBody>
          <a:bodyPr>
            <a:noAutofit/>
          </a:bodyPr>
          <a:lstStyle/>
          <a:p>
            <a:pPr fontAlgn="ct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“CNTK expresses (nearly) arbitrary neural networks by composing simple building blocks into complex computational networks, supporting relevant network types and applications.”</a:t>
            </a:r>
          </a:p>
        </p:txBody>
      </p:sp>
    </p:spTree>
    <p:extLst>
      <p:ext uri="{BB962C8B-B14F-4D97-AF65-F5344CB8AC3E}">
        <p14:creationId xmlns:p14="http://schemas.microsoft.com/office/powerpoint/2010/main" val="140772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916740"/>
            <a:ext cx="10791825" cy="3760166"/>
          </a:xfrm>
        </p:spPr>
        <p:txBody>
          <a:bodyPr>
            <a:noAutofit/>
          </a:bodyPr>
          <a:lstStyle/>
          <a:p>
            <a:pPr fontAlgn="ctr"/>
            <a:r>
              <a:rPr lang="en-US"/>
              <a:t>state-of-the-art accuracy on benchmarks and production models</a:t>
            </a:r>
          </a:p>
          <a:p>
            <a:pPr fontAlgn="ctr"/>
            <a:endParaRPr lang="en-US" sz="1000"/>
          </a:p>
          <a:p>
            <a:pPr fontAlgn="ctr"/>
            <a:r>
              <a:rPr lang="en-US"/>
              <a:t>multi-GPU/multi-server parallel training on production-size corpora</a:t>
            </a:r>
          </a:p>
          <a:p>
            <a:pPr font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ctr">
              <a:spcBef>
                <a:spcPts val="1000"/>
              </a:spcBef>
            </a:pPr>
            <a:r>
              <a:rPr lang="en-US" sz="2800">
                <a:solidFill>
                  <a:srgbClr val="00B193">
                    <a:lumMod val="75000"/>
                  </a:srgbClr>
                </a:solidFill>
                <a:latin typeface="Segoe Pro" charset="0"/>
                <a:ea typeface="+mn-ea"/>
                <a:cs typeface="+mn-cs"/>
              </a:rPr>
              <a:t>“CNTK is production-ready: State-of-the-art accuracy, efficient, and scales to multi-GPU/multi-server.”</a:t>
            </a:r>
          </a:p>
        </p:txBody>
      </p:sp>
    </p:spTree>
    <p:extLst>
      <p:ext uri="{BB962C8B-B14F-4D97-AF65-F5344CB8AC3E}">
        <p14:creationId xmlns:p14="http://schemas.microsoft.com/office/powerpoint/2010/main" val="70905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688138"/>
            <a:ext cx="10791825" cy="3760166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/>
              <a:t>Benchmarking on a single server by HKBU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ctr">
              <a:spcBef>
                <a:spcPts val="1000"/>
              </a:spcBef>
            </a:pPr>
            <a:r>
              <a:rPr lang="en-US" sz="2800">
                <a:solidFill>
                  <a:srgbClr val="00B193">
                    <a:lumMod val="75000"/>
                  </a:srgbClr>
                </a:solidFill>
                <a:latin typeface="Segoe Pro" charset="0"/>
                <a:ea typeface="+mn-ea"/>
                <a:cs typeface="+mn-cs"/>
              </a:rPr>
              <a:t>“CNTK is production-ready: State-of-the-art accuracy, efficient, and scales to multi-GPU/multi-server.”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01823" y="3040449"/>
          <a:ext cx="9188353" cy="216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041">
                  <a:extLst>
                    <a:ext uri="{9D8B030D-6E8A-4147-A177-3AD203B41FA5}">
                      <a16:colId xmlns:a16="http://schemas.microsoft.com/office/drawing/2014/main" val="3206193639"/>
                    </a:ext>
                  </a:extLst>
                </a:gridCol>
                <a:gridCol w="1568743">
                  <a:extLst>
                    <a:ext uri="{9D8B030D-6E8A-4147-A177-3AD203B41FA5}">
                      <a16:colId xmlns:a16="http://schemas.microsoft.com/office/drawing/2014/main" val="279062971"/>
                    </a:ext>
                  </a:extLst>
                </a:gridCol>
                <a:gridCol w="971127">
                  <a:extLst>
                    <a:ext uri="{9D8B030D-6E8A-4147-A177-3AD203B41FA5}">
                      <a16:colId xmlns:a16="http://schemas.microsoft.com/office/drawing/2014/main" val="2727352615"/>
                    </a:ext>
                  </a:extLst>
                </a:gridCol>
                <a:gridCol w="1269935">
                  <a:extLst>
                    <a:ext uri="{9D8B030D-6E8A-4147-A177-3AD203B41FA5}">
                      <a16:colId xmlns:a16="http://schemas.microsoft.com/office/drawing/2014/main" val="53386406"/>
                    </a:ext>
                  </a:extLst>
                </a:gridCol>
                <a:gridCol w="948716">
                  <a:extLst>
                    <a:ext uri="{9D8B030D-6E8A-4147-A177-3AD203B41FA5}">
                      <a16:colId xmlns:a16="http://schemas.microsoft.com/office/drawing/2014/main" val="3914705699"/>
                    </a:ext>
                  </a:extLst>
                </a:gridCol>
                <a:gridCol w="1292346">
                  <a:extLst>
                    <a:ext uri="{9D8B030D-6E8A-4147-A177-3AD203B41FA5}">
                      <a16:colId xmlns:a16="http://schemas.microsoft.com/office/drawing/2014/main" val="2055641007"/>
                    </a:ext>
                  </a:extLst>
                </a:gridCol>
                <a:gridCol w="1643445">
                  <a:extLst>
                    <a:ext uri="{9D8B030D-6E8A-4147-A177-3AD203B41FA5}">
                      <a16:colId xmlns:a16="http://schemas.microsoft.com/office/drawing/2014/main" val="1989928636"/>
                    </a:ext>
                  </a:extLst>
                </a:gridCol>
              </a:tblGrid>
              <a:tr h="70702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FCN-8</a:t>
                      </a:r>
                    </a:p>
                  </a:txBody>
                  <a:tcPr marL="89642" marR="89642" marT="44821" marB="44821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err="1"/>
                        <a:t>AlexNet</a:t>
                      </a:r>
                      <a:endParaRPr lang="en-US" sz="1800"/>
                    </a:p>
                  </a:txBody>
                  <a:tcPr marL="89642" marR="89642" marT="44821" marB="4482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ResNet-50</a:t>
                      </a:r>
                    </a:p>
                  </a:txBody>
                  <a:tcPr marL="89642" marR="89642" marT="44821" marB="4482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LSTM-64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984060666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r>
                        <a:rPr lang="en-US" sz="1800"/>
                        <a:t>CNTK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0.037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0.040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(0.054)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0.207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2"/>
                          </a:solidFill>
                        </a:rPr>
                        <a:t>(0.245)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0.122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750367413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r>
                        <a:rPr lang="en-US" sz="1800"/>
                        <a:t>Caffe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0.038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0.026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2"/>
                          </a:solidFill>
                        </a:rPr>
                        <a:t>(0.033)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0.307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(-)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-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2352135420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r>
                        <a:rPr lang="en-US" sz="1800"/>
                        <a:t>TensorFlow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0.063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-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(0.058)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-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(0.346)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0.144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715030676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r>
                        <a:rPr lang="en-US" sz="1800"/>
                        <a:t>Torch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0.048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0.033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2"/>
                          </a:solidFill>
                        </a:rPr>
                        <a:t>(0.038)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0.188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2"/>
                          </a:solidFill>
                        </a:rPr>
                        <a:t>(0.215)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0.194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7551786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88578" y="2403963"/>
            <a:ext cx="8814844" cy="4997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0" spc="50">
                <a:gradFill>
                  <a:gsLst>
                    <a:gs pos="5439">
                      <a:schemeClr val="bg1">
                        <a:lumMod val="50000"/>
                      </a:schemeClr>
                    </a:gs>
                    <a:gs pos="89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indent="0" algn="ctr" defTabSz="914102">
              <a:buNone/>
              <a:defRPr/>
            </a:pPr>
            <a:r>
              <a:rPr lang="en-US" sz="1765" b="1" spc="49"/>
              <a:t>seconds per minibatch on G1080 (</a:t>
            </a:r>
            <a:r>
              <a:rPr lang="en-US" sz="1765" b="1" spc="49">
                <a:solidFill>
                  <a:srgbClr val="0078D7"/>
                </a:solidFill>
              </a:rPr>
              <a:t>G980</a:t>
            </a:r>
            <a:r>
              <a:rPr lang="en-US" sz="1765" b="1" spc="49"/>
              <a:t>) GPU; lower=better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047" y="5586474"/>
            <a:ext cx="11150188" cy="4576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0" spc="50">
                <a:gradFill>
                  <a:gsLst>
                    <a:gs pos="5439">
                      <a:schemeClr val="bg1">
                        <a:lumMod val="50000"/>
                      </a:schemeClr>
                    </a:gs>
                    <a:gs pos="89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indent="0" defTabSz="914102">
              <a:buNone/>
              <a:defRPr/>
            </a:pPr>
            <a:r>
              <a:rPr lang="en-US" sz="1765" spc="49"/>
              <a:t>[“Benchmarking State-of-the-Art Deep Learning Software Tools,” </a:t>
            </a:r>
            <a:r>
              <a:rPr lang="en-US" sz="1765" u="sng" spc="49"/>
              <a:t>http://arxiv.org/pdf/1608.07249v5.pdf</a:t>
            </a:r>
            <a:r>
              <a:rPr lang="en-US" sz="1765" spc="49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0108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343" y="5219538"/>
            <a:ext cx="7703457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With many contributors:</a:t>
            </a:r>
          </a:p>
          <a:p>
            <a:endParaRPr lang="en-US" sz="300">
              <a:effectLst>
                <a:glow>
                  <a:schemeClr val="accent1"/>
                </a:glow>
              </a:effectLst>
            </a:endParaRPr>
          </a:p>
          <a:p>
            <a:r>
              <a:rPr lang="en-US" sz="1400">
                <a:effectLst>
                  <a:glow>
                    <a:schemeClr val="accent1"/>
                  </a:glow>
                </a:effectLst>
              </a:rPr>
              <a:t>A. Agarwal, E. Akchurin, C. Basoglu, G. Chen, S. Cyphers, W. Darling, J. Droppo, A. Eversole, B. Guenter, M. Hillebrand, X. Huang, Z. Huang, R. Hoens, V. Ivanov, A. Kamenev, N. Karampatziakis, P. Kranen, O. Kuchaiev, W. Manousek, C. Marschner, A. May, B. Mitra, O. Nano, G. Navarro, A. Orlov, M. Radmilac, A. Reznichenko, P. </a:t>
            </a:r>
            <a:r>
              <a:rPr lang="en-US" sz="1400" err="1">
                <a:effectLst>
                  <a:glow>
                    <a:schemeClr val="accent1"/>
                  </a:glow>
                </a:effectLst>
              </a:rPr>
              <a:t>Parthasarathi</a:t>
            </a:r>
            <a:r>
              <a:rPr lang="en-US" sz="1400">
                <a:effectLst>
                  <a:glow>
                    <a:schemeClr val="accent1"/>
                  </a:glow>
                </a:effectLst>
              </a:rPr>
              <a:t>, B. Peng, A. Reznichenko, W. Richert, M. Seltzer, M. Slaney, A. Stolcke, T. Will, H. Wang, W. Xiong, K. Yao, D. Yu, Y. Zhang, G. Zweig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269302" y="1187621"/>
            <a:ext cx="7845997" cy="188215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98" baseline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CNTK: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>
                <a:latin typeface="Segoe UI Light"/>
              </a:rPr>
              <a:t>The </a:t>
            </a:r>
            <a:r>
              <a:rPr kumimoji="0" lang="en-US" sz="48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Microsoft Cognition Toolkit</a:t>
            </a:r>
            <a:br>
              <a:rPr kumimoji="0" lang="en-US" sz="48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US" sz="400" b="0" i="0" u="none" strike="noStrike" kern="1200" cap="none" spc="-98" normalizeH="0" baseline="0" noProof="0">
              <a:ln w="3175">
                <a:noFill/>
              </a:ln>
              <a:gradFill>
                <a:gsLst>
                  <a:gs pos="57576">
                    <a:srgbClr val="FFFFFF"/>
                  </a:gs>
                  <a:gs pos="3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">
              <a:latin typeface="Segoe UI Light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-98" normalizeH="0" baseline="0" noProof="0">
              <a:ln w="3175">
                <a:noFill/>
              </a:ln>
              <a:gradFill>
                <a:gsLst>
                  <a:gs pos="57576">
                    <a:srgbClr val="FFFFFF"/>
                  </a:gs>
                  <a:gs pos="3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">
              <a:latin typeface="Segoe UI Light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Democratizing the AI tool chain: Open-Source Deep-Learning like Microsoft Product Groups</a:t>
            </a:r>
            <a:br>
              <a:rPr kumimoji="0" lang="en-US" sz="28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br>
              <a:rPr kumimoji="0" lang="en-US" sz="20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32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Frank Seide</a:t>
            </a:r>
            <a:br>
              <a:rPr kumimoji="0" lang="en-US" sz="32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Principal Researcher Speech Recognition, CNTK Architect</a:t>
            </a:r>
            <a:br>
              <a:rPr kumimoji="0" lang="en-US" sz="14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Microsoft Research</a:t>
            </a:r>
            <a:br>
              <a:rPr kumimoji="0" lang="en-US" sz="1400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br>
              <a:rPr kumimoji="0" lang="en-US" sz="3137" b="0" i="0" u="none" strike="noStrike" kern="1200" cap="none" spc="0" normalizeH="0" baseline="0" noProof="0">
                <a:ln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US" sz="4800" b="0" i="0" u="none" strike="noStrike" kern="1200" cap="none" spc="-98" normalizeH="0" baseline="0" noProof="0">
              <a:ln w="3175">
                <a:noFill/>
              </a:ln>
              <a:gradFill>
                <a:gsLst>
                  <a:gs pos="57576">
                    <a:srgbClr val="FFFFFF"/>
                  </a:gs>
                  <a:gs pos="3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6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ctr">
              <a:spcBef>
                <a:spcPts val="1000"/>
              </a:spcBef>
            </a:pPr>
            <a:r>
              <a:rPr lang="en-US" sz="2800">
                <a:solidFill>
                  <a:srgbClr val="00B193">
                    <a:lumMod val="75000"/>
                  </a:srgbClr>
                </a:solidFill>
                <a:latin typeface="Segoe Pro" charset="0"/>
                <a:ea typeface="+mn-ea"/>
                <a:cs typeface="+mn-cs"/>
              </a:rPr>
              <a:t>“CNTK is production-ready: State-of-the-art accuracy, efficient, and scales to multi-GPU/multi-server.”</a:t>
            </a:r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55024"/>
              </p:ext>
            </p:extLst>
          </p:nvPr>
        </p:nvGraphicFramePr>
        <p:xfrm>
          <a:off x="876300" y="1485900"/>
          <a:ext cx="10401300" cy="461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660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983" y="3197088"/>
            <a:ext cx="6975643" cy="1681163"/>
          </a:xfrm>
        </p:spPr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  I.	what</a:t>
            </a:r>
            <a:br>
              <a:rPr lang="en-US"/>
            </a:br>
            <a:r>
              <a:rPr lang="en-US"/>
              <a:t> II.	how to</a:t>
            </a:r>
            <a:br>
              <a:rPr lang="en-US"/>
            </a:br>
            <a:r>
              <a:rPr lang="en-US"/>
              <a:t>III.	deep dive</a:t>
            </a:r>
            <a:br>
              <a:rPr lang="en-US"/>
            </a:br>
            <a:r>
              <a:rPr lang="en-US"/>
              <a:t>IV.	examples</a:t>
            </a:r>
          </a:p>
        </p:txBody>
      </p:sp>
    </p:spTree>
    <p:extLst>
      <p:ext uri="{BB962C8B-B14F-4D97-AF65-F5344CB8AC3E}">
        <p14:creationId xmlns:p14="http://schemas.microsoft.com/office/powerpoint/2010/main" val="193945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to: CNTK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38299" y="1495425"/>
            <a:ext cx="8877301" cy="4095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>
                <a:solidFill>
                  <a:schemeClr val="tx1"/>
                </a:solidFill>
              </a:rPr>
              <a:t>CNTK</a:t>
            </a:r>
          </a:p>
        </p:txBody>
      </p:sp>
      <p:sp>
        <p:nvSpPr>
          <p:cNvPr id="6" name="Rectangle 5"/>
          <p:cNvSpPr/>
          <p:nvPr/>
        </p:nvSpPr>
        <p:spPr>
          <a:xfrm>
            <a:off x="7933561" y="2009775"/>
            <a:ext cx="2196275" cy="3324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/>
              <a:t>learner</a:t>
            </a:r>
          </a:p>
          <a:p>
            <a:r>
              <a:rPr lang="en-US" sz="2000"/>
              <a:t> • SGD</a:t>
            </a:r>
            <a:br>
              <a:rPr lang="en-US" sz="2000"/>
            </a:br>
            <a:r>
              <a:rPr lang="en-US" sz="2000"/>
              <a:t>    (momentum,</a:t>
            </a:r>
            <a:br>
              <a:rPr lang="en-US" sz="2000"/>
            </a:br>
            <a:r>
              <a:rPr lang="en-US" sz="2000"/>
              <a:t>    AdaGrad, …)</a:t>
            </a:r>
          </a:p>
          <a:p>
            <a:r>
              <a:rPr lang="en-US" sz="2000"/>
              <a:t> • minibatching,</a:t>
            </a:r>
            <a:br>
              <a:rPr lang="en-US" sz="2000"/>
            </a:br>
            <a:r>
              <a:rPr lang="en-US" sz="2000"/>
              <a:t>    packing, padding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028825" y="2009775"/>
            <a:ext cx="2247900" cy="332422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/>
              <a:t>reader</a:t>
            </a:r>
          </a:p>
          <a:p>
            <a:r>
              <a:rPr lang="en-US" sz="2000"/>
              <a:t> • task-specific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 err="1"/>
              <a:t>deserializer</a:t>
            </a:r>
            <a:endParaRPr lang="en-US" sz="2000"/>
          </a:p>
          <a:p>
            <a:r>
              <a:rPr lang="en-US" sz="2000"/>
              <a:t> • automatic</a:t>
            </a:r>
            <a:br>
              <a:rPr lang="en-US" sz="2000"/>
            </a:br>
            <a:r>
              <a:rPr lang="en-US" sz="2000"/>
              <a:t>    randomization</a:t>
            </a:r>
          </a:p>
          <a:p>
            <a:endParaRPr lang="en-US" sz="2000"/>
          </a:p>
        </p:txBody>
      </p:sp>
      <p:sp>
        <p:nvSpPr>
          <p:cNvPr id="15" name="Flowchart: Magnetic Disk 14"/>
          <p:cNvSpPr/>
          <p:nvPr/>
        </p:nvSpPr>
        <p:spPr>
          <a:xfrm>
            <a:off x="266995" y="3218987"/>
            <a:ext cx="909343" cy="648626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corpus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10979121" y="3218987"/>
            <a:ext cx="909343" cy="648626"/>
          </a:xfrm>
          <a:prstGeom prst="flowChartMagneticDisk">
            <a:avLst/>
          </a:prstGeom>
          <a:solidFill>
            <a:schemeClr val="accent5">
              <a:lumMod val="90000"/>
              <a:lumOff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285669" y="3305175"/>
            <a:ext cx="725371" cy="5624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276725" y="2981325"/>
            <a:ext cx="3669768" cy="5624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0129836" y="3262081"/>
            <a:ext cx="776290" cy="562438"/>
          </a:xfrm>
          <a:prstGeom prst="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43475" y="1998662"/>
            <a:ext cx="2246930" cy="3335338"/>
          </a:xfrm>
          <a:prstGeom prst="rect">
            <a:avLst/>
          </a:prstGeom>
          <a:solidFill>
            <a:schemeClr val="accent6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/>
              <a:t>network</a:t>
            </a:r>
          </a:p>
          <a:p>
            <a:r>
              <a:rPr lang="en-US" sz="2000"/>
              <a:t> • network</a:t>
            </a:r>
            <a:br>
              <a:rPr lang="en-US" sz="2000"/>
            </a:br>
            <a:r>
              <a:rPr lang="en-US" sz="2000"/>
              <a:t>    definition</a:t>
            </a:r>
          </a:p>
          <a:p>
            <a:r>
              <a:rPr lang="en-US" sz="2000"/>
              <a:t> • CPU/GPU</a:t>
            </a:r>
            <a:br>
              <a:rPr lang="en-US" sz="2000"/>
            </a:br>
            <a:r>
              <a:rPr lang="en-US" sz="2000"/>
              <a:t>    execution engine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190405" y="3971925"/>
            <a:ext cx="743156" cy="562438"/>
          </a:xfrm>
          <a:prstGeom prst="rightArrow">
            <a:avLst/>
          </a:prstGeom>
          <a:solidFill>
            <a:schemeClr val="accent6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2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949" y="1447800"/>
            <a:ext cx="11587076" cy="4176091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  <a:cs typeface="Consolas" panose="020B0609020204030204" pitchFamily="49" charset="0"/>
              </a:rPr>
              <a:t>  </a:t>
            </a:r>
            <a:r>
              <a:rPr lang="en-US" sz="2000" err="1">
                <a:latin typeface="Lucida Console" panose="020B0609040504020204" pitchFamily="49" charset="0"/>
                <a:cs typeface="Consolas" panose="020B0609020204030204" pitchFamily="49" charset="0"/>
              </a:rPr>
              <a:t>cntk</a:t>
            </a:r>
            <a:r>
              <a:rPr lang="en-US" sz="2000"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configFile</a:t>
            </a:r>
            <a:r>
              <a:rPr lang="en-US" sz="2000">
                <a:solidFill>
                  <a:srgbClr val="0070C0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=</a:t>
            </a:r>
            <a:r>
              <a:rPr lang="en-US" sz="2000" i="1" err="1">
                <a:latin typeface="Lucida Console" panose="020B0609040504020204" pitchFamily="49" charset="0"/>
                <a:cs typeface="Consolas" panose="020B0609020204030204" pitchFamily="49" charset="0"/>
              </a:rPr>
              <a:t>yourConfig</a:t>
            </a:r>
            <a:r>
              <a:rPr lang="en-US" sz="2000" err="1">
                <a:latin typeface="Lucida Console" panose="020B0609040504020204" pitchFamily="49" charset="0"/>
                <a:cs typeface="Consolas" panose="020B0609020204030204" pitchFamily="49" charset="0"/>
              </a:rPr>
              <a:t>.cntk</a:t>
            </a:r>
            <a:r>
              <a:rPr lang="en-US" sz="2000"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command</a:t>
            </a:r>
            <a:r>
              <a:rPr lang="en-US" sz="2000">
                <a:latin typeface="Lucida Console" panose="020B0609040504020204" pitchFamily="49" charset="0"/>
                <a:cs typeface="Consolas" panose="020B0609020204030204" pitchFamily="49" charset="0"/>
              </a:rPr>
              <a:t>=“</a:t>
            </a:r>
            <a:r>
              <a:rPr lang="en-US" sz="2000" err="1">
                <a:latin typeface="Lucida Console" panose="020B0609040504020204" pitchFamily="49" charset="0"/>
                <a:cs typeface="Consolas" panose="020B0609020204030204" pitchFamily="49" charset="0"/>
              </a:rPr>
              <a:t>myTrain:myEval</a:t>
            </a:r>
            <a:r>
              <a:rPr lang="en-US" sz="2000">
                <a:latin typeface="Lucida Console" panose="020B0609040504020204" pitchFamily="49" charset="0"/>
                <a:cs typeface="Consolas" panose="020B0609020204030204" pitchFamily="49" charset="0"/>
              </a:rPr>
              <a:t>" </a:t>
            </a:r>
            <a:r>
              <a:rPr lang="en-US" sz="2000">
                <a:solidFill>
                  <a:srgbClr val="0070C0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root</a:t>
            </a:r>
            <a:r>
              <a:rPr lang="en-US" sz="2000">
                <a:latin typeface="Lucida Console" panose="020B0609040504020204" pitchFamily="49" charset="0"/>
                <a:cs typeface="Consolas" panose="020B0609020204030204" pitchFamily="49" charset="0"/>
              </a:rPr>
              <a:t>="exp-1"</a:t>
            </a:r>
            <a:endParaRPr lang="en-US" sz="2000"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>
              <a:solidFill>
                <a:srgbClr val="0070C0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# content of </a:t>
            </a:r>
            <a:r>
              <a:rPr lang="en-US" sz="1600" err="1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yourConfig.cntk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sz="1600" err="1">
                <a:solidFill>
                  <a:srgbClr val="0070C0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myTrain</a:t>
            </a:r>
            <a:r>
              <a:rPr lang="en-US" sz="1600">
                <a:solidFill>
                  <a:srgbClr val="0070C0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= {</a:t>
            </a:r>
          </a:p>
          <a:p>
            <a:pPr marL="457200" lvl="1" indent="0">
              <a:buNone/>
            </a:pP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    action = "train"</a:t>
            </a:r>
          </a:p>
          <a:p>
            <a:pPr marL="457200" lvl="1" indent="0">
              <a:buNone/>
            </a:pP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latin typeface="Lucida Console" panose="020B0609040504020204" pitchFamily="49" charset="0"/>
                <a:cs typeface="Consolas" panose="020B0609020204030204" pitchFamily="49" charset="0"/>
              </a:rPr>
              <a:t>deviceId</a:t>
            </a: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 = "auto"</a:t>
            </a:r>
          </a:p>
          <a:p>
            <a:pPr marL="457200" lvl="1" indent="0">
              <a:buNone/>
            </a:pP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>
                <a:latin typeface="Lucida Console" panose="020B0609040504020204" pitchFamily="49" charset="0"/>
                <a:cs typeface="Consolas" panose="020B0609020204030204" pitchFamily="49" charset="0"/>
              </a:rPr>
              <a:t>modelPath</a:t>
            </a: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 = “$root$/models/</a:t>
            </a:r>
            <a:r>
              <a:rPr lang="en-US" sz="1600" err="1">
                <a:latin typeface="Lucida Console" panose="020B0609040504020204" pitchFamily="49" charset="0"/>
                <a:cs typeface="Consolas" panose="020B0609020204030204" pitchFamily="49" charset="0"/>
              </a:rPr>
              <a:t>model.dnn</a:t>
            </a: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"</a:t>
            </a:r>
          </a:p>
          <a:p>
            <a:pPr marL="457200" lvl="1" indent="0">
              <a:buNone/>
            </a:pPr>
            <a:endParaRPr lang="en-US" sz="160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1">
                <a:latin typeface="Lucida Console" panose="020B0609040504020204" pitchFamily="49" charset="0"/>
                <a:cs typeface="Consolas" panose="020B0609020204030204" pitchFamily="49" charset="0"/>
              </a:rPr>
              <a:t>    reader = { … }</a:t>
            </a:r>
          </a:p>
          <a:p>
            <a:pPr marL="457200" lvl="1" indent="0">
              <a:buNone/>
            </a:pP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err="1">
                <a:latin typeface="Lucida Console" panose="020B0609040504020204" pitchFamily="49" charset="0"/>
                <a:cs typeface="Consolas" panose="020B0609020204030204" pitchFamily="49" charset="0"/>
              </a:rPr>
              <a:t>BrainScriptNetworkBuilder</a:t>
            </a:r>
            <a:r>
              <a:rPr lang="en-US" sz="1600" b="1">
                <a:latin typeface="Lucida Console" panose="020B0609040504020204" pitchFamily="49" charset="0"/>
                <a:cs typeface="Consolas" panose="020B0609020204030204" pitchFamily="49" charset="0"/>
              </a:rPr>
              <a:t> = { … }</a:t>
            </a:r>
          </a:p>
          <a:p>
            <a:pPr marL="457200" lvl="1" indent="0">
              <a:buNone/>
            </a:pPr>
            <a:r>
              <a:rPr lang="en-US" sz="1600" b="1">
                <a:latin typeface="Lucida Console" panose="020B0609040504020204" pitchFamily="49" charset="0"/>
                <a:cs typeface="Consolas" panose="020B0609020204030204" pitchFamily="49" charset="0"/>
              </a:rPr>
              <a:t>    SGD = { … }</a:t>
            </a:r>
          </a:p>
          <a:p>
            <a:pPr marL="457200" lvl="1" indent="0">
              <a:buNone/>
            </a:pP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1600" err="1">
                <a:solidFill>
                  <a:srgbClr val="0070C0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myEval</a:t>
            </a:r>
            <a:r>
              <a:rPr lang="en-US" sz="1600">
                <a:solidFill>
                  <a:srgbClr val="0070C0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en-US" sz="1600">
                <a:latin typeface="Lucida Console" panose="020B0609040504020204" pitchFamily="49" charset="0"/>
                <a:cs typeface="Consolas" panose="020B0609020204030204" pitchFamily="49" charset="0"/>
              </a:rPr>
              <a:t>= { … }</a:t>
            </a:r>
          </a:p>
          <a:p>
            <a:pPr marL="457200" lvl="1" indent="0">
              <a:buNone/>
            </a:pPr>
            <a:endParaRPr lang="en-US" sz="160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to: top-level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02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8320" y="1337357"/>
            <a:ext cx="10515600" cy="376016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reader = {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verbosity = 0 ; randomize = true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</a:t>
            </a:r>
            <a:r>
              <a:rPr lang="en-US" sz="1600" err="1">
                <a:latin typeface="Lucida Console" panose="020B0609040504020204" pitchFamily="49" charset="0"/>
              </a:rPr>
              <a:t>deserializers</a:t>
            </a:r>
            <a:r>
              <a:rPr lang="en-US" sz="1600">
                <a:latin typeface="Lucida Console" panose="020B0609040504020204" pitchFamily="49" charset="0"/>
              </a:rPr>
              <a:t> = ({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type = "</a:t>
            </a:r>
            <a:r>
              <a:rPr lang="en-US" sz="1600" err="1">
                <a:latin typeface="Lucida Console" panose="020B0609040504020204" pitchFamily="49" charset="0"/>
              </a:rPr>
              <a:t>ImageDeserializer</a:t>
            </a:r>
            <a:r>
              <a:rPr lang="en-US" sz="1600">
                <a:latin typeface="Lucida Console" panose="020B0609040504020204" pitchFamily="49" charset="0"/>
              </a:rPr>
              <a:t>" ; module = "</a:t>
            </a:r>
            <a:r>
              <a:rPr lang="en-US" sz="1600" err="1">
                <a:latin typeface="Lucida Console" panose="020B0609040504020204" pitchFamily="49" charset="0"/>
              </a:rPr>
              <a:t>ImageReader</a:t>
            </a:r>
            <a:r>
              <a:rPr lang="en-US" sz="1600">
                <a:latin typeface="Lucida Console" panose="020B060904050402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file = "$</a:t>
            </a:r>
            <a:r>
              <a:rPr lang="en-US" sz="1600" err="1">
                <a:latin typeface="Lucida Console" panose="020B0609040504020204" pitchFamily="49" charset="0"/>
              </a:rPr>
              <a:t>dataDir</a:t>
            </a:r>
            <a:r>
              <a:rPr lang="en-US" sz="1600">
                <a:latin typeface="Lucida Console" panose="020B0609040504020204" pitchFamily="49" charset="0"/>
              </a:rPr>
              <a:t>$/cifar-10-batches-py/train_map.txt"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input = {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    features = { transforms = (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        { type = "Crop" ; </a:t>
            </a:r>
            <a:r>
              <a:rPr lang="en-US" sz="1600" err="1">
                <a:latin typeface="Lucida Console" panose="020B0609040504020204" pitchFamily="49" charset="0"/>
              </a:rPr>
              <a:t>cropType</a:t>
            </a:r>
            <a:r>
              <a:rPr lang="en-US" sz="1600">
                <a:latin typeface="Lucida Console" panose="020B0609040504020204" pitchFamily="49" charset="0"/>
              </a:rPr>
              <a:t> = "random" ; </a:t>
            </a:r>
            <a:r>
              <a:rPr lang="en-US" sz="1600" err="1">
                <a:latin typeface="Lucida Console" panose="020B0609040504020204" pitchFamily="49" charset="0"/>
              </a:rPr>
              <a:t>cropRatio</a:t>
            </a:r>
            <a:r>
              <a:rPr lang="en-US" sz="1600">
                <a:latin typeface="Lucida Console" panose="020B0609040504020204" pitchFamily="49" charset="0"/>
              </a:rPr>
              <a:t> = 0.8 } 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        { type = "Scale" ; width = 32 ; height = 32 ; channels = 3 } 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        { type = "Transpose" }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    )}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    labels = { </a:t>
            </a:r>
            <a:r>
              <a:rPr lang="en-US" sz="1600" err="1">
                <a:latin typeface="Lucida Console" panose="020B0609040504020204" pitchFamily="49" charset="0"/>
              </a:rPr>
              <a:t>labelDim</a:t>
            </a:r>
            <a:r>
              <a:rPr lang="en-US" sz="1600">
                <a:latin typeface="Lucida Console" panose="020B0609040504020204" pitchFamily="49" charset="0"/>
              </a:rPr>
              <a:t> = 10 }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    }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    })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>
                <a:latin typeface="Lucida Console" panose="020B0609040504020204" pitchFamily="49" charset="0"/>
              </a:rPr>
              <a:t>    }</a:t>
            </a:r>
            <a:endParaRPr lang="en-US" sz="3000"/>
          </a:p>
          <a:p>
            <a:pPr fontAlgn="ctr"/>
            <a:r>
              <a:rPr lang="en-US" sz="3000"/>
              <a:t>automatic on-the-fly randomization important for large data sets</a:t>
            </a:r>
          </a:p>
          <a:p>
            <a:pPr fontAlgn="ctr"/>
            <a:r>
              <a:rPr lang="en-US" sz="3000"/>
              <a:t>readers compose, e.g. image </a:t>
            </a:r>
            <a:r>
              <a:rPr lang="en-US" sz="3000">
                <a:sym typeface="Wingdings" panose="05000000000000000000" pitchFamily="2" charset="2"/>
              </a:rPr>
              <a:t> text caption</a:t>
            </a:r>
            <a:endParaRPr lang="en-US" sz="3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to: reader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1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481483"/>
            <a:ext cx="10790583" cy="3760166"/>
          </a:xfrm>
        </p:spPr>
        <p:txBody>
          <a:bodyPr>
            <a:normAutofit fontScale="92500" lnSpcReduction="10000"/>
          </a:bodyPr>
          <a:lstStyle/>
          <a:p>
            <a:pPr marL="0" indent="0" fontAlgn="ctr">
              <a:buNone/>
            </a:pPr>
            <a:r>
              <a:rPr lang="en-US" sz="3000">
                <a:solidFill>
                  <a:srgbClr val="117A0E"/>
                </a:solidFill>
              </a:rPr>
              <a:t>Getting your data into CNTK:</a:t>
            </a:r>
          </a:p>
          <a:p>
            <a:pPr marL="0" indent="0" fontAlgn="ctr">
              <a:buNone/>
            </a:pPr>
            <a:endParaRPr lang="en-US" sz="400"/>
          </a:p>
          <a:p>
            <a:pPr fontAlgn="ctr"/>
            <a:r>
              <a:rPr lang="en-US" sz="2600"/>
              <a:t>standard formats: images, speech (HTK, Kaldi)</a:t>
            </a:r>
          </a:p>
          <a:p>
            <a:pPr fontAlgn="ctr"/>
            <a:r>
              <a:rPr lang="en-US" sz="2600"/>
              <a:t>convert to CNTK Text Format</a:t>
            </a:r>
          </a:p>
          <a:p>
            <a:pPr marL="457200" lvl="1" indent="0" fontAlgn="ctr">
              <a:lnSpc>
                <a:spcPct val="110000"/>
              </a:lnSpc>
              <a:buNone/>
            </a:pPr>
            <a:r>
              <a:rPr lang="en-US" sz="1900" err="1">
                <a:latin typeface="Lucida Console" panose="020B0609040504020204" pitchFamily="49" charset="0"/>
              </a:rPr>
              <a:t>sed</a:t>
            </a:r>
            <a:r>
              <a:rPr lang="en-US" sz="1900">
                <a:latin typeface="Lucida Console" panose="020B0609040504020204" pitchFamily="49" charset="0"/>
              </a:rPr>
              <a:t> -e 's/^/&lt;s&gt; /' -e 's/$/ &lt;\/s&gt;/' &lt; en.txt &gt; en.txt1</a:t>
            </a:r>
            <a:br>
              <a:rPr lang="en-US" sz="1900">
                <a:latin typeface="Lucida Console" panose="020B0609040504020204" pitchFamily="49" charset="0"/>
              </a:rPr>
            </a:br>
            <a:r>
              <a:rPr lang="en-US" sz="1900" err="1">
                <a:latin typeface="Lucida Console" panose="020B0609040504020204" pitchFamily="49" charset="0"/>
              </a:rPr>
              <a:t>sed</a:t>
            </a:r>
            <a:r>
              <a:rPr lang="en-US" sz="1900">
                <a:latin typeface="Lucida Console" panose="020B0609040504020204" pitchFamily="49" charset="0"/>
              </a:rPr>
              <a:t> -e 's/^/&lt;s&gt; /' -e 's/$/ &lt;\/s&gt;/' &lt; fr.txt &gt; fr.txt1</a:t>
            </a:r>
            <a:br>
              <a:rPr lang="en-US" sz="1900">
                <a:latin typeface="Lucida Console" panose="020B0609040504020204" pitchFamily="49" charset="0"/>
              </a:rPr>
            </a:br>
            <a:r>
              <a:rPr lang="en-US" sz="1900">
                <a:latin typeface="Lucida Console" panose="020B0609040504020204" pitchFamily="49" charset="0"/>
              </a:rPr>
              <a:t>paste en.txt1 fr.txt1 | Scripts/txt2ctf.py --map </a:t>
            </a:r>
            <a:r>
              <a:rPr lang="en-US" sz="1900" err="1">
                <a:latin typeface="Lucida Console" panose="020B0609040504020204" pitchFamily="49" charset="0"/>
              </a:rPr>
              <a:t>en.dict</a:t>
            </a:r>
            <a:r>
              <a:rPr lang="en-US" sz="1900">
                <a:latin typeface="Lucida Console" panose="020B0609040504020204" pitchFamily="49" charset="0"/>
              </a:rPr>
              <a:t> </a:t>
            </a:r>
            <a:r>
              <a:rPr lang="en-US" sz="1900" err="1">
                <a:latin typeface="Lucida Console" panose="020B0609040504020204" pitchFamily="49" charset="0"/>
              </a:rPr>
              <a:t>fr.dict</a:t>
            </a:r>
            <a:r>
              <a:rPr lang="en-US" sz="1900">
                <a:latin typeface="Lucida Console" panose="020B0609040504020204" pitchFamily="49" charset="0"/>
              </a:rPr>
              <a:t> &gt; </a:t>
            </a:r>
            <a:r>
              <a:rPr lang="en-US" sz="1900" err="1">
                <a:latin typeface="Lucida Console" panose="020B0609040504020204" pitchFamily="49" charset="0"/>
              </a:rPr>
              <a:t>ef.ctf</a:t>
            </a:r>
            <a:endParaRPr lang="en-US" sz="2600"/>
          </a:p>
          <a:p>
            <a:pPr fontAlgn="ctr"/>
            <a:r>
              <a:rPr lang="en-US" sz="2600"/>
              <a:t>big data: implement custom </a:t>
            </a:r>
            <a:r>
              <a:rPr lang="en-US" sz="2600" err="1"/>
              <a:t>deserializer</a:t>
            </a:r>
            <a:r>
              <a:rPr lang="en-US" sz="2600"/>
              <a:t> in C++ or Python</a:t>
            </a:r>
            <a:r>
              <a:rPr lang="en-US" sz="2600" baseline="30000"/>
              <a:t>1</a:t>
            </a:r>
          </a:p>
          <a:p>
            <a:pPr fontAlgn="ctr"/>
            <a:r>
              <a:rPr lang="en-US" sz="2600"/>
              <a:t>small data: read with your favorite Python lib to RAM</a:t>
            </a:r>
            <a:r>
              <a:rPr lang="en-US" sz="2600" baseline="30000"/>
              <a:t>1</a:t>
            </a:r>
          </a:p>
          <a:p>
            <a:pPr marL="0" indent="0" fontAlgn="ctr">
              <a:buNone/>
            </a:pPr>
            <a:endParaRPr lang="en-US" sz="1500"/>
          </a:p>
          <a:p>
            <a:pPr marL="0" indent="0" fontAlgn="ctr">
              <a:buNone/>
            </a:pPr>
            <a:endParaRPr lang="en-US" sz="1500"/>
          </a:p>
          <a:p>
            <a:pPr marL="0" indent="0" fontAlgn="ctr">
              <a:buNone/>
            </a:pPr>
            <a:r>
              <a:rPr lang="en-US" sz="1900" baseline="30000"/>
              <a:t>1</a:t>
            </a:r>
            <a:r>
              <a:rPr lang="en-US" sz="1900"/>
              <a:t>Python support beta scheduled for October 2016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to: reader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95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81583"/>
            <a:ext cx="10515600" cy="3760166"/>
          </a:xfrm>
        </p:spPr>
        <p:txBody>
          <a:bodyPr>
            <a:noAutofit/>
          </a:bodyPr>
          <a:lstStyle/>
          <a:p>
            <a:pPr fontAlgn="ctr"/>
            <a:r>
              <a:rPr lang="en-US"/>
              <a:t>network specification consists of:</a:t>
            </a:r>
          </a:p>
          <a:p>
            <a:pPr lvl="1" fontAlgn="ctr">
              <a:spcBef>
                <a:spcPts val="1000"/>
              </a:spcBef>
            </a:pPr>
            <a:r>
              <a:rPr lang="en-US"/>
              <a:t>the network function’s formula</a:t>
            </a:r>
          </a:p>
          <a:p>
            <a:pPr lvl="2" fontAlgn="ctr">
              <a:spcBef>
                <a:spcPts val="1000"/>
              </a:spcBef>
            </a:pPr>
            <a:r>
              <a:rPr lang="en-US" sz="1600"/>
              <a:t>including learnable parameters</a:t>
            </a:r>
          </a:p>
          <a:p>
            <a:pPr lvl="2" fontAlgn="ctr">
              <a:spcBef>
                <a:spcPts val="1000"/>
              </a:spcBef>
            </a:pPr>
            <a:r>
              <a:rPr lang="en-US" sz="1600"/>
              <a:t>(but no gradients, which are automatically determined by the system)</a:t>
            </a:r>
          </a:p>
          <a:p>
            <a:pPr lvl="1" fontAlgn="ctr">
              <a:spcBef>
                <a:spcPts val="1000"/>
              </a:spcBef>
            </a:pPr>
            <a:r>
              <a:rPr lang="en-US"/>
              <a:t>inputs</a:t>
            </a:r>
          </a:p>
          <a:p>
            <a:pPr lvl="1" fontAlgn="ctr">
              <a:spcBef>
                <a:spcPts val="1000"/>
              </a:spcBef>
            </a:pPr>
            <a:r>
              <a:rPr lang="en-US"/>
              <a:t>the output(s) and training/evaluation criteria</a:t>
            </a:r>
          </a:p>
          <a:p>
            <a:pPr fontAlgn="ctr"/>
            <a:r>
              <a:rPr lang="en-US"/>
              <a:t>network descriptions are called “brain scripts”</a:t>
            </a:r>
          </a:p>
          <a:p>
            <a:pPr lvl="1" fontAlgn="ctr">
              <a:spcBef>
                <a:spcPts val="1000"/>
              </a:spcBef>
            </a:pPr>
            <a:r>
              <a:rPr lang="en-US"/>
              <a:t>custom network description language “</a:t>
            </a:r>
            <a:r>
              <a:rPr lang="en-US" err="1"/>
              <a:t>BrainScript</a:t>
            </a:r>
            <a:r>
              <a:rPr lang="en-US"/>
              <a:t>”</a:t>
            </a:r>
          </a:p>
          <a:p>
            <a:pPr lvl="1" fontAlgn="ctr">
              <a:spcBef>
                <a:spcPts val="1000"/>
              </a:spcBef>
            </a:pPr>
            <a:r>
              <a:rPr lang="en-US"/>
              <a:t>can soon be done using Python, C++, and C#/</a:t>
            </a:r>
            <a:r>
              <a:rPr lang="en-US" err="1"/>
              <a:t>.Net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9370"/>
            <a:ext cx="10515600" cy="1325563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81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986784" y="18645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986784" y="30837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986784" y="43029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898206" y="1775129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2014538" y="4950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003620" y="1668924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2014538" y="5331606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862138" y="5103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862138" y="4722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862138" y="4341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862138" y="3883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862138" y="3502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1862138" y="3121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860620" y="2669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860620" y="2288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1403420" y="1907688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2014538" y="4569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2014538" y="4112406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2014538" y="3731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2013020" y="2898288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2013020" y="2517288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2014538" y="3350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2013020" y="2093106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2013020" y="1666383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1481138" y="5217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1404938" y="5141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404938" y="5217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1938338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2014538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1481138" y="4836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1404938" y="4760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1404938" y="4836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481138" y="3998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1404938" y="3921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1404938" y="3998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1481138" y="3617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1404938" y="3540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1404938" y="3617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1479620" y="2783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1403420" y="2707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1403420" y="2783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1479620" y="2402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1403420" y="2326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403420" y="2402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1069658" y="5103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069659" y="4722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69661" y="3883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069662" y="3502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70020" y="2669688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55721" y="2288688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404938" y="1483506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2931974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3008174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2051120" y="41124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52638" y="28932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054156" y="1674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P</a:t>
            </a:r>
            <a:endParaRPr lang="en-US" sz="1200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2490788" y="1163467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225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131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4209572" y="1431437"/>
            <a:ext cx="7915753" cy="1714501"/>
          </a:xfrm>
        </p:spPr>
        <p:txBody>
          <a:bodyPr/>
          <a:lstStyle/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M = 40 ; N = 512 ; J = 9000 // feat/hid/out dim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x = Input{M} ; y = Input{J} // feat/labels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W1   = Parameter{N, M}; b1   = Parameter{N, 1}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W2   = Parameter{N, N}; b2   = Parameter{N, 1}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Wout = Parameter{J, N}; bout = Parameter{J, 1}</a:t>
            </a:r>
          </a:p>
          <a:p>
            <a:pPr marL="457200" lvl="1" indent="0" fontAlgn="ctr">
              <a:spcBef>
                <a:spcPts val="800"/>
              </a:spcBef>
              <a:buNone/>
            </a:pPr>
            <a:endParaRPr lang="en-US" sz="2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h1 = Sigmoid(W1   * x  + b1)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h2 = Sigmoid(W2   * h1 + b2)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P  = Softmax(Wout * h2 + bout)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= CrossEntropy(y,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98409" y="1257127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err="1">
                <a:latin typeface="Segoe Pro" charset="0"/>
              </a:rPr>
              <a:t>ce</a:t>
            </a:r>
            <a:endParaRPr lang="en-US" sz="1200" baseline="-25000">
              <a:latin typeface="Segoe Pro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856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986784" y="18645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986784" y="30837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986784" y="43029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898206" y="1775129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2014538" y="4950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003620" y="1668924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2014538" y="5331606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862138" y="5103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862138" y="4722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862138" y="4341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862138" y="3883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862138" y="3502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1862138" y="3121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860620" y="2669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860620" y="2288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1403420" y="1907688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2014538" y="4569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2014538" y="4112406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2014538" y="3731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2013020" y="2898288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2013020" y="2517288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2014538" y="3350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2013020" y="2093106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2013020" y="1666383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1481138" y="5217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1404938" y="5141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404938" y="5217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1938338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2014538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1481138" y="4836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1404938" y="4760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1404938" y="4836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481138" y="3998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1404938" y="3921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1404938" y="3998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1481138" y="3617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1404938" y="3540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1404938" y="3617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1479620" y="2783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1403420" y="2707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1403420" y="2783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1479620" y="2402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1403420" y="2326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403420" y="2402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1069658" y="5103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069659" y="4722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69661" y="3883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069662" y="3502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70020" y="2669688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55721" y="2288688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404938" y="1483506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2931974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3008174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2051120" y="41124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52638" y="28932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054156" y="1674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P</a:t>
            </a:r>
            <a:endParaRPr lang="en-US" sz="1200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2490788" y="1163467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225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131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4209572" y="1431437"/>
            <a:ext cx="7915753" cy="1714501"/>
          </a:xfrm>
        </p:spPr>
        <p:txBody>
          <a:bodyPr/>
          <a:lstStyle/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M = 40 ; N = 512 ; J = 9000 // feat/hid/out dim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x = Input{M} ; y = Input{J} // feat/labels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Layer (x, out, in, act) = { // reusable block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W = Parameter{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out,in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}; b = Parameter{out,1}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h = act(W * x + b)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}.h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h1 = 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Layer(x,  N, M, Sigmoid)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h2 = 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Layer(h1, N, N, Sigmoid)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P  = 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Layer(h2, J, N, Softmax)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= CrossEntropy(y,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98409" y="1257127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err="1">
                <a:latin typeface="Segoe Pro" charset="0"/>
              </a:rPr>
              <a:t>ce</a:t>
            </a:r>
            <a:endParaRPr lang="en-US" sz="1200" baseline="-25000">
              <a:latin typeface="Segoe Pro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3533"/>
      </p:ext>
    </p:extLst>
  </p:cSld>
  <p:clrMapOvr>
    <a:masterClrMapping/>
  </p:clrMapOvr>
  <p:transition spd="slow">
    <p:wipe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986784" y="18645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986784" y="30837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986784" y="43029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898206" y="1775129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2014538" y="4950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003620" y="1668924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2014538" y="5331606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862138" y="5103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862138" y="4722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862138" y="4341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862138" y="3883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862138" y="3502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1862138" y="3121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860620" y="2669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860620" y="2288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1403420" y="1907688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2014538" y="4569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2014538" y="4112406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2014538" y="3731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2013020" y="2898288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2013020" y="2517288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2014538" y="3350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2013020" y="2093106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2013020" y="1666383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1481138" y="5217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1404938" y="5141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404938" y="5217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1938338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2014538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1481138" y="4836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1404938" y="4760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1404938" y="4836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481138" y="3998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1404938" y="3921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1404938" y="3998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1481138" y="3617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1404938" y="3540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1404938" y="3617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1479620" y="2783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1403420" y="2707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1403420" y="2783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1479620" y="2402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1403420" y="2326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403420" y="2402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1069658" y="5103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069659" y="4722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69661" y="3883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069662" y="3502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70020" y="2669688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55721" y="2288688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404938" y="1483506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2931974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3008174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2051120" y="41124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52638" y="28932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054156" y="1674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P</a:t>
            </a:r>
            <a:endParaRPr lang="en-US" sz="1200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2490788" y="1163467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225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131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4209572" y="1431437"/>
            <a:ext cx="7915753" cy="1714501"/>
          </a:xfrm>
        </p:spPr>
        <p:txBody>
          <a:bodyPr/>
          <a:lstStyle/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M = 40 ; N = 512 ; J = 9000 // feat/hid/out dim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x = Input{M} ; y = Input{J} // feat/labels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Layer (x, out, in, act) = { … }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DNNStack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(x, out, in, L) =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if L == 1 then Layer (x, out, in, Sigmoid)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else Layer (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DNNStack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(x, out, in, L-1),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            out, out, Sigmoid)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hL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DNNStack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(x, M, N, L)   // parameterized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latin typeface="Lucida Console" panose="020B0609040504020204" pitchFamily="49" charset="0"/>
              </a:rPr>
              <a:t>P  = Layer(h2, J, N, Softmax)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latin typeface="Lucida Console" panose="020B0609040504020204" pitchFamily="49" charset="0"/>
              </a:rPr>
              <a:t>ce</a:t>
            </a:r>
            <a:r>
              <a:rPr lang="en-US" sz="2000">
                <a:latin typeface="Lucida Console" panose="020B0609040504020204" pitchFamily="49" charset="0"/>
              </a:rPr>
              <a:t> = CrossEntropy(y,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98409" y="1257127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err="1">
                <a:latin typeface="Segoe Pro" charset="0"/>
              </a:rPr>
              <a:t>ce</a:t>
            </a:r>
            <a:endParaRPr lang="en-US" sz="1200" baseline="-25000">
              <a:latin typeface="Segoe Pro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082"/>
      </p:ext>
    </p:extLst>
  </p:cSld>
  <p:clrMapOvr>
    <a:masterClrMapping/>
  </p:clrMapOvr>
  <p:transition spd="slow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949886"/>
            <a:ext cx="10515601" cy="3760166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3600">
                <a:solidFill>
                  <a:schemeClr val="accent2">
                    <a:lumMod val="75000"/>
                  </a:schemeClr>
                </a:solidFill>
              </a:rPr>
              <a:t>The Microsoft Cognition Toolkit (CNTK)</a:t>
            </a:r>
          </a:p>
          <a:p>
            <a:pPr marL="0" indent="0" fontAlgn="ctr">
              <a:buNone/>
            </a:pPr>
            <a:endParaRPr lang="en-US" sz="1000">
              <a:solidFill>
                <a:schemeClr val="accent2">
                  <a:lumMod val="75000"/>
                </a:schemeClr>
              </a:solidFill>
            </a:endParaRPr>
          </a:p>
          <a:p>
            <a:pPr marL="0" indent="0" fontAlgn="ctr">
              <a:buNone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Microsoft’s open-source deep-learning toolkit</a:t>
            </a:r>
          </a:p>
          <a:p>
            <a:pPr marL="0" indent="0" fontAlgn="ctr">
              <a:buNone/>
            </a:pPr>
            <a:endParaRPr lang="en-US" sz="10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ease of use: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, not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</a:rPr>
              <a:t>how</a:t>
            </a:r>
          </a:p>
          <a:p>
            <a:pPr font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fast</a:t>
            </a:r>
          </a:p>
          <a:p>
            <a:pPr font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flexible</a:t>
            </a:r>
          </a:p>
          <a:p>
            <a:pPr fontAlgn="ctr"/>
            <a:endParaRPr lang="en-US" sz="140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baseline="30000">
                <a:solidFill>
                  <a:schemeClr val="accent2">
                    <a:lumMod val="75000"/>
                  </a:schemeClr>
                </a:solidFill>
              </a:rPr>
              <a:t>st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-class Windows support</a:t>
            </a:r>
          </a:p>
          <a:p>
            <a:pPr font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internal=external version</a:t>
            </a:r>
          </a:p>
        </p:txBody>
      </p:sp>
    </p:spTree>
    <p:extLst>
      <p:ext uri="{BB962C8B-B14F-4D97-AF65-F5344CB8AC3E}">
        <p14:creationId xmlns:p14="http://schemas.microsoft.com/office/powerpoint/2010/main" val="117547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986784" y="18645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986784" y="30837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986784" y="43029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898206" y="1775129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2014538" y="4950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003620" y="1668924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2014538" y="5331606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862138" y="5103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862138" y="4722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862138" y="4341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862138" y="3883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862138" y="3502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1862138" y="3121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860620" y="2669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860620" y="2288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1403420" y="1907688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2014538" y="4569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2014538" y="4112406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2014538" y="3731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2013020" y="2898288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2013020" y="2517288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2014538" y="3350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2013020" y="2093106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2013020" y="1666383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1481138" y="5217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1404938" y="5141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404938" y="5217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1938338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2014538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1481138" y="4836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1404938" y="4760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1404938" y="4836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481138" y="3998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1404938" y="3921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1404938" y="3998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1481138" y="3617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1404938" y="3540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1404938" y="3617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1479620" y="2783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1403420" y="2707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1403420" y="2783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1479620" y="2402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1403420" y="2326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403420" y="2402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1069658" y="5103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069659" y="4722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69661" y="3883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069662" y="3502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70020" y="2669688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55721" y="2288688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404938" y="1483506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2931974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3008174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2051120" y="41124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52638" y="28932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054156" y="1674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P</a:t>
            </a:r>
            <a:endParaRPr lang="en-US" sz="1200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2490788" y="1163467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225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131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4209572" y="1431437"/>
            <a:ext cx="8206715" cy="1714501"/>
          </a:xfrm>
        </p:spPr>
        <p:txBody>
          <a:bodyPr/>
          <a:lstStyle/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M = 40 ; N = 512 ; J = 9000 // feat/hid/out dim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x = Input{M} ; y = Input{J} // feat/labels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{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outDim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, activation=Identity} = {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W = Parameter {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outDim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, Inferred}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b = Parameter {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outDim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, 1}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apply(x) = activation(W * x + b)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}.apply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h1 =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{N, activation=Sigmoid}(x)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h2 =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{N, activation=Sigmoid}(h1)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P  =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{J, activation=Softmax}(h2)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= CrossEntropy(y,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98409" y="1257127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err="1">
                <a:latin typeface="Segoe Pro" charset="0"/>
              </a:rPr>
              <a:t>ce</a:t>
            </a:r>
            <a:endParaRPr lang="en-US" sz="1200" baseline="-25000">
              <a:latin typeface="Segoe Pro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8813"/>
      </p:ext>
    </p:extLst>
  </p:cSld>
  <p:clrMapOvr>
    <a:masterClrMapping/>
  </p:clrMapOvr>
  <p:transition spd="slow"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986784" y="18645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986784" y="30837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986784" y="43029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898206" y="1775129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2014538" y="4950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003620" y="1668924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2014538" y="5331606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862138" y="5103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862138" y="4722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862138" y="4341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862138" y="3883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862138" y="3502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1862138" y="3121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860620" y="2669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860620" y="2288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1403420" y="1907688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2014538" y="4569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2014538" y="4112406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2014538" y="3731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2013020" y="2898288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2013020" y="2517288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2014538" y="3350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2013020" y="2093106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2013020" y="1666383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1481138" y="5217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1404938" y="5141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404938" y="5217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1938338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2014538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1481138" y="4836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1404938" y="4760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1404938" y="4836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481138" y="3998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1404938" y="3921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1404938" y="3998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1481138" y="3617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1404938" y="3540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1404938" y="3617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1479620" y="2783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1403420" y="2707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1403420" y="2783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1479620" y="2402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1403420" y="2326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403420" y="2402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1069658" y="5103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069659" y="4722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69661" y="3883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069662" y="3502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70020" y="2669688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55721" y="2288688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404938" y="1483506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2931974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3008174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2051120" y="41124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52638" y="28932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054156" y="1674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P</a:t>
            </a:r>
            <a:endParaRPr lang="en-US" sz="1200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2490788" y="1163467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225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131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4209572" y="1431437"/>
            <a:ext cx="7982428" cy="1714501"/>
          </a:xfrm>
        </p:spPr>
        <p:txBody>
          <a:bodyPr/>
          <a:lstStyle/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M = 40 ; N = 512 ; J = 9000 // feat/hid/out dim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x = Input{M} ; y = Input{J} // feat/labels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{</a:t>
            </a: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outDim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, activation=Identity} = …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model = Sequential (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{N, activation=Sigmoid} :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{N, activation=Sigmoid} :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{J, activation=Softmax}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P = model (x)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= CrossEntropy(y,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98409" y="1257127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err="1">
                <a:latin typeface="Segoe Pro" charset="0"/>
              </a:rPr>
              <a:t>ce</a:t>
            </a:r>
            <a:endParaRPr lang="en-US" sz="1200" baseline="-25000">
              <a:latin typeface="Segoe Pro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9746"/>
      </p:ext>
    </p:extLst>
  </p:cSld>
  <p:clrMapOvr>
    <a:masterClrMapping/>
  </p:clrMapOvr>
  <p:transition spd="slow">
    <p:wipe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986784" y="18645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986784" y="30837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986784" y="4302906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898206" y="1775129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2014538" y="4950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003620" y="1668924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2014538" y="5331606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862138" y="5103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862138" y="4722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862138" y="43410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862138" y="3883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862138" y="3502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1862138" y="312180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860620" y="2669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860620" y="228868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1403420" y="1907688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2014538" y="45696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2014538" y="4112406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2014538" y="3731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2013020" y="2898288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2013020" y="2517288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2014538" y="3350406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2013020" y="2093106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2013020" y="1666383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1481138" y="5217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1404938" y="5141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404938" y="5217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1938338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2014538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1481138" y="48363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1404938" y="4760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1404938" y="48363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481138" y="3998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1404938" y="3921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1404938" y="3998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1481138" y="361710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1404938" y="35409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1404938" y="3617106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1479620" y="2783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1403420" y="2707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1403420" y="2783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1479620" y="24029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1403420" y="23267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403420" y="2402988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1069658" y="5103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069659" y="4722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69661" y="3883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069662" y="35028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70020" y="2669688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55721" y="2288688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404938" y="1483506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2931974" y="5522106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3008174" y="5522106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2051120" y="41124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52638" y="28932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054156" y="1674006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P</a:t>
            </a:r>
            <a:endParaRPr lang="en-US" sz="1200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2490788" y="1163467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225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13120" y="556784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4209572" y="1431437"/>
            <a:ext cx="7915753" cy="1714501"/>
          </a:xfrm>
        </p:spPr>
        <p:txBody>
          <a:bodyPr/>
          <a:lstStyle/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M = 40 ; N = 512 ; J = 9000 // feat/hid/out dim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x = Input{M} ; y = Input{J} // feat/labels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{</a:t>
            </a: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outDim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, activation=Identity} = …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model = Sequential (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{N} : Sigmoid :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{N} : Sigmoid :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err="1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DenseLayer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{J} : Softmax</a:t>
            </a: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P = model (x)</a:t>
            </a:r>
            <a:endParaRPr lang="en-US" sz="200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= CrossEntropy(y,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98409" y="1257127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err="1">
                <a:latin typeface="Segoe Pro" charset="0"/>
              </a:rPr>
              <a:t>ce</a:t>
            </a:r>
            <a:endParaRPr lang="en-US" sz="1200" baseline="-25000">
              <a:latin typeface="Segoe Pro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53125"/>
      </p:ext>
    </p:extLst>
  </p:cSld>
  <p:clrMapOvr>
    <a:masterClrMapping/>
  </p:clrMapOvr>
  <p:transition spd="slow">
    <p:wipe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8310"/>
            <a:ext cx="10515600" cy="3760166"/>
          </a:xfrm>
        </p:spPr>
        <p:txBody>
          <a:bodyPr>
            <a:normAutofit/>
          </a:bodyPr>
          <a:lstStyle/>
          <a:p>
            <a:pPr fontAlgn="ctr">
              <a:spcBef>
                <a:spcPts val="1500"/>
              </a:spcBef>
            </a:pPr>
            <a:r>
              <a:rPr lang="de-DE" sz="3000"/>
              <a:t>... copy-paste Full Function Reference here</a:t>
            </a:r>
            <a:endParaRPr lang="en-US" sz="3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9372"/>
            <a:ext cx="10515600" cy="1325563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22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629522"/>
            <a:ext cx="10515600" cy="3760166"/>
          </a:xfrm>
        </p:spPr>
        <p:txBody>
          <a:bodyPr>
            <a:normAutofit/>
          </a:bodyPr>
          <a:lstStyle/>
          <a:p>
            <a:pPr fontAlgn="ctr">
              <a:spcBef>
                <a:spcPts val="1500"/>
              </a:spcBef>
            </a:pPr>
            <a:r>
              <a:rPr lang="de-DE" sz="3000"/>
              <a:t>CNTK BrainScript:</a:t>
            </a:r>
          </a:p>
          <a:p>
            <a:pPr lvl="1" fontAlgn="ctr">
              <a:spcBef>
                <a:spcPts val="1500"/>
              </a:spcBef>
            </a:pPr>
            <a:r>
              <a:rPr lang="de-DE" sz="2600"/>
              <a:t>direct, down-to-earth, easily understandable syntax</a:t>
            </a:r>
          </a:p>
          <a:p>
            <a:pPr lvl="1" fontAlgn="ctr">
              <a:spcBef>
                <a:spcPts val="1500"/>
              </a:spcBef>
            </a:pPr>
            <a:r>
              <a:rPr lang="en-US" sz="2600"/>
              <a:t>high-level composability; </a:t>
            </a:r>
            <a:r>
              <a:rPr lang="de-DE" sz="2600"/>
              <a:t>custom functions/function objects (e.g. LSTM and GRU are expressed in BrainScript, not C++)</a:t>
            </a:r>
          </a:p>
          <a:p>
            <a:pPr lvl="1" fontAlgn="ctr">
              <a:spcBef>
                <a:spcPts val="1500"/>
              </a:spcBef>
            </a:pPr>
            <a:r>
              <a:rPr lang="en-US" sz="2600"/>
              <a:t>powerful yet easy-to-use library for standard layer types (written in </a:t>
            </a:r>
            <a:r>
              <a:rPr lang="en-US" sz="2600" err="1"/>
              <a:t>BrainScript</a:t>
            </a:r>
            <a:r>
              <a:rPr lang="en-US" sz="2600"/>
              <a:t>)</a:t>
            </a:r>
            <a:endParaRPr lang="de-DE" sz="2600"/>
          </a:p>
          <a:p>
            <a:pPr fontAlgn="ctr">
              <a:spcBef>
                <a:spcPts val="2500"/>
              </a:spcBef>
            </a:pPr>
            <a:r>
              <a:rPr lang="de-DE" sz="3000"/>
              <a:t>soon, BrainScripts can be written in Python, C++, and .Net</a:t>
            </a:r>
            <a:endParaRPr lang="en-US" sz="3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9372"/>
            <a:ext cx="10515600" cy="1325563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21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167"/>
            <a:ext cx="10515600" cy="777873"/>
          </a:xfrm>
        </p:spPr>
        <p:txBody>
          <a:bodyPr/>
          <a:lstStyle/>
          <a:p>
            <a:r>
              <a:rPr lang="en-US"/>
              <a:t>how to: “</a:t>
            </a:r>
            <a:r>
              <a:rPr lang="en-US" err="1"/>
              <a:t>BrainScript</a:t>
            </a:r>
            <a:r>
              <a:rPr lang="en-US"/>
              <a:t>??”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770"/>
            <a:ext cx="10515600" cy="3060987"/>
          </a:xfrm>
        </p:spPr>
        <p:txBody>
          <a:bodyPr>
            <a:noAutofit/>
          </a:bodyPr>
          <a:lstStyle/>
          <a:p>
            <a:r>
              <a:rPr lang="en-US" sz="3200" i="1"/>
              <a:t>full name</a:t>
            </a:r>
            <a:r>
              <a:rPr lang="en-US" sz="3200"/>
              <a:t> perfectly expresses our grand </a:t>
            </a:r>
            <a:r>
              <a:rPr lang="en-US" sz="3200" i="1"/>
              <a:t>long-term ambition</a:t>
            </a:r>
          </a:p>
          <a:p>
            <a:endParaRPr lang="en-US" sz="3200"/>
          </a:p>
          <a:p>
            <a:r>
              <a:rPr lang="en-US" sz="3200" i="1"/>
              <a:t>two-letter acronym </a:t>
            </a:r>
            <a:r>
              <a:rPr lang="en-US" sz="3200"/>
              <a:t>perfectly expresses </a:t>
            </a:r>
            <a:r>
              <a:rPr lang="en-US" sz="3200" i="1"/>
              <a:t>today’s state</a:t>
            </a:r>
            <a:r>
              <a:rPr lang="en-US" sz="3200"/>
              <a:t> of the degree that artificial neural networks actually implement brains</a:t>
            </a:r>
          </a:p>
          <a:p>
            <a:endParaRPr lang="en-US" sz="320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>
                <a:sym typeface="Wingdings" panose="05000000000000000000" pitchFamily="2" charset="2"/>
              </a:rPr>
              <a:t></a:t>
            </a:r>
            <a:endParaRPr 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09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376016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600">
                <a:latin typeface="Lucida Console" panose="020B0609040504020204" pitchFamily="49" charset="0"/>
              </a:rPr>
              <a:t>  SGD = {</a:t>
            </a:r>
          </a:p>
          <a:p>
            <a:pPr marL="0" indent="0">
              <a:buNone/>
            </a:pPr>
            <a:r>
              <a:rPr lang="en-US" sz="1600">
                <a:latin typeface="Lucida Console" panose="020B0609040504020204" pitchFamily="49" charset="0"/>
              </a:rPr>
              <a:t>      </a:t>
            </a:r>
            <a:r>
              <a:rPr lang="en-US" sz="1600" err="1">
                <a:latin typeface="Lucida Console" panose="020B0609040504020204" pitchFamily="49" charset="0"/>
              </a:rPr>
              <a:t>maxEpochs</a:t>
            </a:r>
            <a:r>
              <a:rPr lang="en-US" sz="1600">
                <a:latin typeface="Lucida Console" panose="020B0609040504020204" pitchFamily="49" charset="0"/>
              </a:rPr>
              <a:t> = 50</a:t>
            </a:r>
          </a:p>
          <a:p>
            <a:pPr marL="0" indent="0">
              <a:buNone/>
            </a:pPr>
            <a:r>
              <a:rPr lang="en-US" sz="1600">
                <a:latin typeface="Lucida Console" panose="020B0609040504020204" pitchFamily="49" charset="0"/>
              </a:rPr>
              <a:t>      </a:t>
            </a:r>
            <a:r>
              <a:rPr lang="en-US" sz="1600" err="1">
                <a:latin typeface="Lucida Console" panose="020B0609040504020204" pitchFamily="49" charset="0"/>
              </a:rPr>
              <a:t>minibatchSize</a:t>
            </a:r>
            <a:r>
              <a:rPr lang="en-US" sz="1600">
                <a:latin typeface="Lucida Console" panose="020B0609040504020204" pitchFamily="49" charset="0"/>
              </a:rPr>
              <a:t> = $</a:t>
            </a:r>
            <a:r>
              <a:rPr lang="en-US" sz="1600" err="1">
                <a:latin typeface="Lucida Console" panose="020B0609040504020204" pitchFamily="49" charset="0"/>
              </a:rPr>
              <a:t>mbSizes</a:t>
            </a:r>
            <a:r>
              <a:rPr lang="en-US" sz="1600">
                <a:latin typeface="Lucida Console" panose="020B0609040504020204" pitchFamily="49" charset="0"/>
              </a:rPr>
              <a:t>$</a:t>
            </a:r>
          </a:p>
          <a:p>
            <a:pPr marL="0" indent="0">
              <a:buNone/>
            </a:pPr>
            <a:r>
              <a:rPr lang="en-US" sz="1600">
                <a:latin typeface="Lucida Console" panose="020B0609040504020204" pitchFamily="49" charset="0"/>
              </a:rPr>
              <a:t>      </a:t>
            </a:r>
            <a:r>
              <a:rPr lang="en-US" sz="1600" err="1">
                <a:latin typeface="Lucida Console" panose="020B0609040504020204" pitchFamily="49" charset="0"/>
              </a:rPr>
              <a:t>learningRatesPerSample</a:t>
            </a:r>
            <a:r>
              <a:rPr lang="en-US" sz="1600">
                <a:latin typeface="Lucida Console" panose="020B0609040504020204" pitchFamily="49" charset="0"/>
              </a:rPr>
              <a:t> = 0.007*2:0.0035</a:t>
            </a:r>
          </a:p>
          <a:p>
            <a:pPr marL="0" indent="0">
              <a:buNone/>
            </a:pPr>
            <a:r>
              <a:rPr lang="en-US" sz="1600">
                <a:latin typeface="Lucida Console" panose="020B0609040504020204" pitchFamily="49" charset="0"/>
              </a:rPr>
              <a:t>      </a:t>
            </a:r>
            <a:r>
              <a:rPr lang="en-US" sz="1600" err="1">
                <a:latin typeface="Lucida Console" panose="020B0609040504020204" pitchFamily="49" charset="0"/>
              </a:rPr>
              <a:t>momentumAsTimeConstant</a:t>
            </a:r>
            <a:r>
              <a:rPr lang="en-US" sz="1600">
                <a:latin typeface="Lucida Console" panose="020B0609040504020204" pitchFamily="49" charset="0"/>
              </a:rPr>
              <a:t> = 1100</a:t>
            </a:r>
          </a:p>
          <a:p>
            <a:pPr marL="0" indent="0">
              <a:buNone/>
            </a:pPr>
            <a:r>
              <a:rPr lang="en-US" sz="1600">
                <a:latin typeface="Lucida Console" panose="020B0609040504020204" pitchFamily="49" charset="0"/>
              </a:rPr>
              <a:t>      </a:t>
            </a:r>
            <a:r>
              <a:rPr lang="en-US" sz="1600" err="1">
                <a:latin typeface="Lucida Console" panose="020B0609040504020204" pitchFamily="49" charset="0"/>
              </a:rPr>
              <a:t>AutoAdjust</a:t>
            </a:r>
            <a:r>
              <a:rPr lang="en-US" sz="1600">
                <a:latin typeface="Lucida Console" panose="020B0609040504020204" pitchFamily="49" charset="0"/>
              </a:rPr>
              <a:t> = { … }</a:t>
            </a:r>
          </a:p>
          <a:p>
            <a:pPr marL="0" indent="0">
              <a:buNone/>
            </a:pPr>
            <a:r>
              <a:rPr lang="en-US" sz="1600">
                <a:latin typeface="Lucida Console" panose="020B0609040504020204" pitchFamily="49" charset="0"/>
              </a:rPr>
              <a:t>      </a:t>
            </a:r>
            <a:r>
              <a:rPr lang="en-US" sz="1600" err="1">
                <a:latin typeface="Lucida Console" panose="020B0609040504020204" pitchFamily="49" charset="0"/>
              </a:rPr>
              <a:t>ParallelTrain</a:t>
            </a:r>
            <a:r>
              <a:rPr lang="en-US" sz="1600">
                <a:latin typeface="Lucida Console" panose="020B0609040504020204" pitchFamily="49" charset="0"/>
              </a:rPr>
              <a:t> = { … }</a:t>
            </a:r>
          </a:p>
          <a:p>
            <a:pPr marL="0" indent="0">
              <a:buNone/>
            </a:pPr>
            <a:r>
              <a:rPr lang="en-US" sz="1600">
                <a:latin typeface="Lucida Console" panose="020B0609040504020204" pitchFamily="49" charset="0"/>
              </a:rPr>
              <a:t>  }</a:t>
            </a:r>
          </a:p>
          <a:p>
            <a:pPr fontAlgn="ctr"/>
            <a:r>
              <a:rPr lang="en-US" sz="2600"/>
              <a:t>all learning parameters at a glance</a:t>
            </a:r>
          </a:p>
          <a:p>
            <a:pPr fontAlgn="ctr"/>
            <a:r>
              <a:rPr lang="en-US" sz="2600"/>
              <a:t>various SGD variants (momentum, Adam, …)</a:t>
            </a:r>
          </a:p>
          <a:p>
            <a:pPr fontAlgn="ctr"/>
            <a:r>
              <a:rPr lang="en-US" sz="2600"/>
              <a:t>MB-size agnostic learning rate and momentum</a:t>
            </a:r>
          </a:p>
          <a:p>
            <a:pPr fontAlgn="ctr"/>
            <a:r>
              <a:rPr lang="en-US" sz="2600"/>
              <a:t>auto-adjustment of learning rate and minibatch size</a:t>
            </a:r>
          </a:p>
          <a:p>
            <a:pPr fontAlgn="ctr"/>
            <a:r>
              <a:rPr lang="en-US" sz="2600"/>
              <a:t>multi-GPU/multi-server parallelization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to: 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1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3950" y="1679647"/>
            <a:ext cx="11302042" cy="3760166"/>
          </a:xfrm>
        </p:spPr>
        <p:txBody>
          <a:bodyPr/>
          <a:lstStyle/>
          <a:p>
            <a:pPr fontAlgn="ctr"/>
            <a:r>
              <a:rPr lang="en-US"/>
              <a:t>configure reader, network, learner</a:t>
            </a:r>
          </a:p>
          <a:p>
            <a:pPr fontAlgn="ctr"/>
            <a:r>
              <a:rPr lang="en-US"/>
              <a:t>train &amp; evaluate:</a:t>
            </a:r>
          </a:p>
          <a:p>
            <a:pPr lvl="1" fontAlgn="ctr"/>
            <a:r>
              <a:rPr lang="en-US" sz="1600" err="1">
                <a:latin typeface="Lucida Console" panose="020B0609040504020204" pitchFamily="49" charset="0"/>
              </a:rPr>
              <a:t>mpiexec</a:t>
            </a:r>
            <a:r>
              <a:rPr lang="en-US" sz="1600">
                <a:latin typeface="Lucida Console" panose="020B0609040504020204" pitchFamily="49" charset="0"/>
              </a:rPr>
              <a:t> --np 16 --hosts server1,server2,server3,server4    \</a:t>
            </a:r>
            <a:br>
              <a:rPr lang="en-US" sz="1600">
                <a:latin typeface="Lucida Console" panose="020B0609040504020204" pitchFamily="49" charset="0"/>
              </a:rPr>
            </a:br>
            <a:r>
              <a:rPr lang="en-US" sz="1600">
                <a:latin typeface="Lucida Console" panose="020B0609040504020204" pitchFamily="49" charset="0"/>
              </a:rPr>
              <a:t>CNTK </a:t>
            </a:r>
            <a:r>
              <a:rPr lang="en-US" sz="1600" err="1">
                <a:latin typeface="Lucida Console" panose="020B0609040504020204" pitchFamily="49" charset="0"/>
              </a:rPr>
              <a:t>configFile</a:t>
            </a:r>
            <a:r>
              <a:rPr lang="en-US" sz="1600">
                <a:latin typeface="Lucida Console" panose="020B0609040504020204" pitchFamily="49" charset="0"/>
              </a:rPr>
              <a:t>=</a:t>
            </a:r>
            <a:r>
              <a:rPr lang="en-US" sz="1600" err="1">
                <a:latin typeface="Lucida Console" panose="020B0609040504020204" pitchFamily="49" charset="0"/>
              </a:rPr>
              <a:t>myTask.cntk</a:t>
            </a:r>
            <a:r>
              <a:rPr lang="en-US" sz="1600">
                <a:latin typeface="Lucida Console" panose="020B0609040504020204" pitchFamily="49" charset="0"/>
              </a:rPr>
              <a:t>  command=</a:t>
            </a:r>
            <a:r>
              <a:rPr lang="en-US" sz="1600" err="1">
                <a:latin typeface="Lucida Console" panose="020B0609040504020204" pitchFamily="49" charset="0"/>
              </a:rPr>
              <a:t>MyTrain:MyTest</a:t>
            </a:r>
            <a:r>
              <a:rPr lang="en-US" sz="1600">
                <a:latin typeface="Lucida Console" panose="020B0609040504020204" pitchFamily="49" charset="0"/>
              </a:rPr>
              <a:t> </a:t>
            </a:r>
            <a:r>
              <a:rPr lang="en-US" sz="1600" err="1">
                <a:latin typeface="Lucida Console" panose="020B0609040504020204" pitchFamily="49" charset="0"/>
              </a:rPr>
              <a:t>parallelTrain</a:t>
            </a:r>
            <a:r>
              <a:rPr lang="en-US" sz="1600">
                <a:latin typeface="Lucida Console" panose="020B0609040504020204" pitchFamily="49" charset="0"/>
              </a:rPr>
              <a:t>=true </a:t>
            </a:r>
            <a:r>
              <a:rPr lang="en-US" sz="1600" err="1">
                <a:latin typeface="Lucida Console" panose="020B0609040504020204" pitchFamily="49" charset="0"/>
              </a:rPr>
              <a:t>deviceId</a:t>
            </a:r>
            <a:r>
              <a:rPr lang="en-US" sz="1600">
                <a:latin typeface="Lucida Console" panose="020B0609040504020204" pitchFamily="49" charset="0"/>
              </a:rPr>
              <a:t>=auto</a:t>
            </a:r>
            <a:endParaRPr lang="en-US" sz="1600"/>
          </a:p>
          <a:p>
            <a:pPr fontAlgn="ctr"/>
            <a:r>
              <a:rPr lang="en-US"/>
              <a:t>modify models, e.g. for layer building:</a:t>
            </a:r>
          </a:p>
          <a:p>
            <a:pPr lvl="1" fontAlgn="ctr"/>
            <a:r>
              <a:rPr lang="en-US" sz="1600">
                <a:latin typeface="Lucida Console" panose="020B0609040504020204" pitchFamily="49" charset="0"/>
              </a:rPr>
              <a:t>CNTK </a:t>
            </a:r>
            <a:r>
              <a:rPr lang="en-US" sz="1600" err="1">
                <a:latin typeface="Lucida Console" panose="020B0609040504020204" pitchFamily="49" charset="0"/>
              </a:rPr>
              <a:t>configFile</a:t>
            </a:r>
            <a:r>
              <a:rPr lang="en-US" sz="1600">
                <a:latin typeface="Lucida Console" panose="020B0609040504020204" pitchFamily="49" charset="0"/>
              </a:rPr>
              <a:t>=</a:t>
            </a:r>
            <a:r>
              <a:rPr lang="en-US" sz="1600" err="1">
                <a:latin typeface="Lucida Console" panose="020B0609040504020204" pitchFamily="49" charset="0"/>
              </a:rPr>
              <a:t>myTask.cntk</a:t>
            </a:r>
            <a:r>
              <a:rPr lang="en-US" sz="1600">
                <a:latin typeface="Lucida Console" panose="020B0609040504020204" pitchFamily="49" charset="0"/>
              </a:rPr>
              <a:t>  command=MyTrain1:AddLayer:MyTrain2</a:t>
            </a:r>
          </a:p>
          <a:p>
            <a:pPr fontAlgn="ctr"/>
            <a:r>
              <a:rPr lang="en-US"/>
              <a:t>apply model file-to-file:</a:t>
            </a:r>
          </a:p>
          <a:p>
            <a:pPr lvl="1" fontAlgn="ctr"/>
            <a:r>
              <a:rPr lang="en-US" sz="1600">
                <a:latin typeface="Lucida Console" panose="020B0609040504020204" pitchFamily="49" charset="0"/>
              </a:rPr>
              <a:t>CNTK </a:t>
            </a:r>
            <a:r>
              <a:rPr lang="en-US" sz="1600" err="1">
                <a:latin typeface="Lucida Console" panose="020B0609040504020204" pitchFamily="49" charset="0"/>
              </a:rPr>
              <a:t>configFile</a:t>
            </a:r>
            <a:r>
              <a:rPr lang="en-US" sz="1600">
                <a:latin typeface="Lucida Console" panose="020B0609040504020204" pitchFamily="49" charset="0"/>
              </a:rPr>
              <a:t>=</a:t>
            </a:r>
            <a:r>
              <a:rPr lang="en-US" sz="1600" err="1">
                <a:latin typeface="Lucida Console" panose="020B0609040504020204" pitchFamily="49" charset="0"/>
              </a:rPr>
              <a:t>myTask.cntk</a:t>
            </a:r>
            <a:r>
              <a:rPr lang="en-US" sz="1600">
                <a:latin typeface="Lucida Console" panose="020B0609040504020204" pitchFamily="49" charset="0"/>
              </a:rPr>
              <a:t>  command=</a:t>
            </a:r>
            <a:r>
              <a:rPr lang="en-US" sz="1600" err="1">
                <a:latin typeface="Lucida Console" panose="020B0609040504020204" pitchFamily="49" charset="0"/>
              </a:rPr>
              <a:t>MyRun</a:t>
            </a:r>
            <a:endParaRPr lang="en-US"/>
          </a:p>
          <a:p>
            <a:pPr fontAlgn="ctr"/>
            <a:r>
              <a:rPr lang="en-US"/>
              <a:t>use model from code</a:t>
            </a:r>
          </a:p>
          <a:p>
            <a:pPr lvl="1" fontAlgn="ctr"/>
            <a:r>
              <a:rPr lang="en-US"/>
              <a:t>EvalDll.dll/.so (C++) or EvalWrapper.dll (</a:t>
            </a:r>
            <a:r>
              <a:rPr lang="en-US" err="1"/>
              <a:t>.Net</a:t>
            </a:r>
            <a:r>
              <a:rPr lang="en-US"/>
              <a:t>); V2 API beta in October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how: typical workflow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1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983" y="3197088"/>
            <a:ext cx="6975643" cy="1681163"/>
          </a:xfrm>
        </p:spPr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  I.	what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 II.	how to</a:t>
            </a:r>
            <a:br>
              <a:rPr lang="en-US"/>
            </a:br>
            <a:r>
              <a:rPr lang="en-US"/>
              <a:t>III.	deep dive</a:t>
            </a:r>
            <a:br>
              <a:rPr lang="en-US"/>
            </a:br>
            <a:r>
              <a:rPr lang="en-US"/>
              <a:t>IV.	examples</a:t>
            </a:r>
          </a:p>
        </p:txBody>
      </p:sp>
    </p:spTree>
    <p:extLst>
      <p:ext uri="{BB962C8B-B14F-4D97-AF65-F5344CB8AC3E}">
        <p14:creationId xmlns:p14="http://schemas.microsoft.com/office/powerpoint/2010/main" val="421401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35085"/>
            <a:ext cx="10515600" cy="3760166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base features:</a:t>
            </a:r>
          </a:p>
          <a:p>
            <a:pPr lvl="1"/>
            <a:r>
              <a:rPr lang="en-US"/>
              <a:t>SGD with momentum, AdaGrad, Nesterov, etc.</a:t>
            </a:r>
          </a:p>
          <a:p>
            <a:pPr lvl="1"/>
            <a:r>
              <a:rPr lang="en-US"/>
              <a:t>computation network with automatic gradient</a:t>
            </a:r>
          </a:p>
          <a:p>
            <a:r>
              <a:rPr lang="en-US"/>
              <a:t>higher-level features:</a:t>
            </a:r>
          </a:p>
          <a:p>
            <a:pPr lvl="1"/>
            <a:r>
              <a:rPr lang="en-US"/>
              <a:t>auto-tuning of learning rate and minibatch size</a:t>
            </a:r>
          </a:p>
          <a:p>
            <a:pPr lvl="1"/>
            <a:r>
              <a:rPr lang="en-US"/>
              <a:t>memory sharing</a:t>
            </a:r>
          </a:p>
          <a:p>
            <a:pPr lvl="1"/>
            <a:r>
              <a:rPr lang="en-US">
                <a:solidFill>
                  <a:schemeClr val="accent3">
                    <a:lumMod val="75000"/>
                    <a:lumOff val="25000"/>
                  </a:schemeClr>
                </a:solidFill>
              </a:rPr>
              <a:t>implicit handling of time</a:t>
            </a:r>
          </a:p>
          <a:p>
            <a:pPr lvl="1"/>
            <a:r>
              <a:rPr lang="en-US">
                <a:solidFill>
                  <a:schemeClr val="accent3">
                    <a:lumMod val="75000"/>
                    <a:lumOff val="25000"/>
                  </a:schemeClr>
                </a:solidFill>
              </a:rPr>
              <a:t>minibatching of variable-length sequences</a:t>
            </a:r>
          </a:p>
          <a:p>
            <a:pPr lvl="1"/>
            <a:r>
              <a:rPr lang="en-US">
                <a:solidFill>
                  <a:schemeClr val="accent3">
                    <a:lumMod val="75000"/>
                    <a:lumOff val="25000"/>
                  </a:schemeClr>
                </a:solidFill>
              </a:rPr>
              <a:t>data-parallel training</a:t>
            </a:r>
          </a:p>
          <a:p>
            <a:r>
              <a:rPr lang="en-US"/>
              <a:t>you can do all this with other toolkits, but must write it yourself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242222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deep learning at Microsoft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870"/>
            <a:ext cx="10515600" cy="37601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Microsoft Cognitive Services</a:t>
            </a:r>
          </a:p>
          <a:p>
            <a:pPr>
              <a:lnSpc>
                <a:spcPct val="120000"/>
              </a:lnSpc>
            </a:pPr>
            <a:r>
              <a:rPr lang="en-US"/>
              <a:t>Skype Translator</a:t>
            </a:r>
          </a:p>
          <a:p>
            <a:pPr>
              <a:lnSpc>
                <a:spcPct val="120000"/>
              </a:lnSpc>
            </a:pPr>
            <a:r>
              <a:rPr lang="en-US"/>
              <a:t>Cortana</a:t>
            </a:r>
          </a:p>
          <a:p>
            <a:pPr>
              <a:lnSpc>
                <a:spcPct val="120000"/>
              </a:lnSpc>
            </a:pPr>
            <a:r>
              <a:rPr lang="en-US"/>
              <a:t>Bing</a:t>
            </a:r>
          </a:p>
          <a:p>
            <a:pPr>
              <a:lnSpc>
                <a:spcPct val="120000"/>
              </a:lnSpc>
            </a:pPr>
            <a:r>
              <a:rPr lang="en-US"/>
              <a:t>HoloLens</a:t>
            </a:r>
          </a:p>
          <a:p>
            <a:pPr>
              <a:lnSpc>
                <a:spcPct val="120000"/>
              </a:lnSpc>
            </a:pPr>
            <a:r>
              <a:rPr lang="en-US"/>
              <a:t>Microsoft Research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00" y="1539662"/>
            <a:ext cx="2595325" cy="647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98" y="3533481"/>
            <a:ext cx="1990323" cy="17830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98" y="1420164"/>
            <a:ext cx="2297122" cy="8741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13" y="2203234"/>
            <a:ext cx="2038040" cy="10936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837" y="2490702"/>
            <a:ext cx="3602973" cy="1058833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57" y="4897236"/>
            <a:ext cx="3407897" cy="637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99" y="3466461"/>
            <a:ext cx="2085139" cy="11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91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/>
              <a:t>deep dive: handling of time</a:t>
            </a:r>
          </a:p>
        </p:txBody>
      </p:sp>
      <p:sp>
        <p:nvSpPr>
          <p:cNvPr id="69" name="Content Placeholder 3"/>
          <p:cNvSpPr txBox="1">
            <a:spLocks/>
          </p:cNvSpPr>
          <p:nvPr/>
        </p:nvSpPr>
        <p:spPr>
          <a:xfrm>
            <a:off x="433381" y="1264271"/>
            <a:ext cx="11477632" cy="3760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US" sz="2400"/>
              <a:t>     extend our example to an RNN</a:t>
            </a:r>
          </a:p>
          <a:p>
            <a:pPr marL="0" indent="0" fontAlgn="ctr">
              <a:buNone/>
            </a:pPr>
            <a:r>
              <a:rPr lang="en-US" sz="800"/>
              <a:t> </a:t>
            </a: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h1 = Sigmoid(W1 * x  + H1 * </a:t>
            </a:r>
            <a:r>
              <a:rPr lang="en-US" sz="1800" err="1">
                <a:solidFill>
                  <a:srgbClr val="000000"/>
                </a:solidFill>
                <a:latin typeface="Lucida Console" panose="020B0609040504020204" pitchFamily="49" charset="0"/>
              </a:rPr>
              <a:t>PastValue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(h1) + b1)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h2 = Sigmoid(W2 * h1 + H2 * </a:t>
            </a:r>
            <a:r>
              <a:rPr lang="en-US" sz="1800" err="1">
                <a:solidFill>
                  <a:srgbClr val="000000"/>
                </a:solidFill>
                <a:latin typeface="Lucida Console" panose="020B0609040504020204" pitchFamily="49" charset="0"/>
              </a:rPr>
              <a:t>PastValue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(h2) + b2)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softmax(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P  = Softmax(Wout * h2 + bout)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= CrossEntropy(L,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3200" err="1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 baseline="-400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corpus</a:t>
            </a:r>
            <a:r>
              <a:rPr lang="en-US" sz="2000" i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Symbol" panose="05050102010706020507" pitchFamily="18" charset="2"/>
                <a:cs typeface="Times New Roman" panose="02020603050405020304" pitchFamily="18" charset="0"/>
              </a:rPr>
              <a:t>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 max</a:t>
            </a:r>
          </a:p>
          <a:p>
            <a:pPr marL="457200" lvl="1" indent="0" fontAlgn="ctr">
              <a:spcBef>
                <a:spcPts val="0"/>
              </a:spcBef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>
                <a:sym typeface="Wingdings" panose="05000000000000000000" pitchFamily="2" charset="2"/>
              </a:rPr>
              <a:t>					 no explicit notion of time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57775" y="1785938"/>
            <a:ext cx="7048500" cy="262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8466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/>
              <a:t>deep dive: handling of time</a:t>
            </a:r>
          </a:p>
        </p:txBody>
      </p:sp>
      <p:sp>
        <p:nvSpPr>
          <p:cNvPr id="69" name="Content Placeholder 3"/>
          <p:cNvSpPr txBox="1">
            <a:spLocks/>
          </p:cNvSpPr>
          <p:nvPr/>
        </p:nvSpPr>
        <p:spPr>
          <a:xfrm>
            <a:off x="433381" y="1264271"/>
            <a:ext cx="11477632" cy="3760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US" sz="2400"/>
              <a:t>     extend our example to an RNN</a:t>
            </a:r>
          </a:p>
          <a:p>
            <a:pPr marL="0" indent="0" fontAlgn="ctr">
              <a:buNone/>
            </a:pPr>
            <a:r>
              <a:rPr lang="en-US" sz="800"/>
              <a:t> </a:t>
            </a: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h1 = Sigmoid(W1 * x  </a:t>
            </a:r>
            <a:r>
              <a:rPr lang="en-US" sz="18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+ H1 * </a:t>
            </a:r>
            <a:r>
              <a:rPr lang="en-US" sz="1800" err="1">
                <a:solidFill>
                  <a:srgbClr val="FF0000"/>
                </a:solidFill>
                <a:latin typeface="Lucida Console" panose="020B0609040504020204" pitchFamily="49" charset="0"/>
              </a:rPr>
              <a:t>PastValue</a:t>
            </a:r>
            <a:r>
              <a:rPr lang="en-US" sz="18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(h1)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+ b1)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00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h2 = Sigmoid(W2 * h1 </a:t>
            </a:r>
            <a:r>
              <a:rPr lang="en-US" sz="18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+ H2 * </a:t>
            </a:r>
            <a:r>
              <a:rPr lang="en-US" sz="1800" err="1">
                <a:solidFill>
                  <a:srgbClr val="FF0000"/>
                </a:solidFill>
                <a:latin typeface="Lucida Console" panose="020B0609040504020204" pitchFamily="49" charset="0"/>
              </a:rPr>
              <a:t>PastValue</a:t>
            </a:r>
            <a:r>
              <a:rPr lang="en-US" sz="1800">
                <a:solidFill>
                  <a:schemeClr val="accent3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(h2)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+ b2)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softmax(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P  = Softmax(Wout * h2 + bout)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2000" i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= CrossEntropy(L,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 sz="3200" err="1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000" baseline="-400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corpus</a:t>
            </a:r>
            <a:r>
              <a:rPr lang="en-US" sz="2000" i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>
                <a:latin typeface="Symbol" panose="05050102010706020507" pitchFamily="18" charset="2"/>
                <a:cs typeface="Times New Roman" panose="02020603050405020304" pitchFamily="18" charset="0"/>
              </a:rPr>
              <a:t>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  max</a:t>
            </a:r>
          </a:p>
          <a:p>
            <a:pPr marL="457200" lvl="1" indent="0" fontAlgn="ctr">
              <a:spcBef>
                <a:spcPts val="0"/>
              </a:spcBef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0"/>
              </a:spcBef>
              <a:buNone/>
            </a:pPr>
            <a:r>
              <a:rPr lang="en-US">
                <a:sym typeface="Wingdings" panose="05000000000000000000" pitchFamily="2" charset="2"/>
              </a:rPr>
              <a:t>					 no explicit notion of time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1345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0047" y="5044119"/>
            <a:ext cx="7189161" cy="19905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286"/>
          <p:cNvSpPr/>
          <p:nvPr/>
        </p:nvSpPr>
        <p:spPr>
          <a:xfrm>
            <a:off x="650060" y="1331561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646592" y="4171950"/>
            <a:ext cx="1684842" cy="1460505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558014" y="1235624"/>
            <a:ext cx="1859282" cy="448147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/>
              <a:t>de</a:t>
            </a:r>
            <a:r>
              <a:rPr lang="en-US">
                <a:solidFill>
                  <a:schemeClr val="bg1"/>
                </a:solidFill>
              </a:rPr>
              <a:t>ep di</a:t>
            </a:r>
            <a:r>
              <a:rPr lang="en-US"/>
              <a:t>ve: handling of time</a:t>
            </a:r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1674346" y="5208273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664946" y="1209927"/>
            <a:ext cx="0" cy="456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1674346" y="5589273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521946" y="5360673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521946" y="4979673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525414" y="4229853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C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523896" y="2136743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523896" y="1755743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1068214" y="1427006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71" idx="0"/>
            <a:endCxn id="152" idx="2"/>
          </p:cNvCxnSpPr>
          <p:nvPr/>
        </p:nvCxnSpPr>
        <p:spPr>
          <a:xfrm flipV="1">
            <a:off x="1672828" y="4458453"/>
            <a:ext cx="4986" cy="145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</p:cNvCxnSpPr>
          <p:nvPr/>
        </p:nvCxnSpPr>
        <p:spPr>
          <a:xfrm flipV="1">
            <a:off x="1677814" y="3987240"/>
            <a:ext cx="0" cy="24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06" idx="0"/>
            <a:endCxn id="156" idx="2"/>
          </p:cNvCxnSpPr>
          <p:nvPr/>
        </p:nvCxnSpPr>
        <p:spPr>
          <a:xfrm flipH="1" flipV="1">
            <a:off x="1676296" y="2365343"/>
            <a:ext cx="4986" cy="25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1676296" y="1984343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1676296" y="1612424"/>
            <a:ext cx="1518" cy="143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H="1" flipV="1">
            <a:off x="1676296" y="1208654"/>
            <a:ext cx="1518" cy="218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1140946" y="5474973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1064746" y="5398773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064746" y="5474973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1598146" y="5779773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1674346" y="5779773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1140946" y="5093973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1064746" y="5017773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1064746" y="5093973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1142896" y="2251043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1066696" y="2174843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1066696" y="2251043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1142896" y="1870043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1066696" y="1793843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066696" y="1870043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729466" y="5360673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729467" y="4979673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533296" y="2136743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418997" y="1755743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066696" y="1023236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271" name="Straight Connector 270"/>
          <p:cNvCxnSpPr>
            <a:cxnSpLocks/>
          </p:cNvCxnSpPr>
          <p:nvPr/>
        </p:nvCxnSpPr>
        <p:spPr>
          <a:xfrm flipV="1">
            <a:off x="2591782" y="5779773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softEdge rad="127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cxnSpLocks/>
          </p:cNvCxnSpPr>
          <p:nvPr/>
        </p:nvCxnSpPr>
        <p:spPr>
          <a:xfrm flipH="1" flipV="1">
            <a:off x="2667982" y="5779773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softEdge rad="127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1714396" y="398724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1711566" y="1256741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P</a:t>
            </a:r>
            <a:endParaRPr lang="en-US" sz="1200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2152546" y="871289"/>
            <a:ext cx="0" cy="151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482328" y="5825507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467685" y="5825507"/>
            <a:ext cx="386243" cy="263124"/>
          </a:xfrm>
          <a:prstGeom prst="rect">
            <a:avLst/>
          </a:prstGeom>
          <a:noFill/>
          <a:ln w="57150">
            <a:noFill/>
          </a:ln>
          <a:effectLst>
            <a:softEdge rad="127000"/>
          </a:effectLst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>
                <a:latin typeface="Segoe Pro" charset="0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60167" y="832921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err="1">
                <a:latin typeface="Segoe Pro" charset="0"/>
              </a:rPr>
              <a:t>ce</a:t>
            </a:r>
            <a:endParaRPr lang="en-US" sz="1200" baseline="-25000">
              <a:latin typeface="Segoe Pro" charset="0"/>
            </a:endParaRPr>
          </a:p>
        </p:txBody>
      </p:sp>
      <p:sp>
        <p:nvSpPr>
          <p:cNvPr id="64" name="Content Placeholder 1"/>
          <p:cNvSpPr txBox="1">
            <a:spLocks/>
          </p:cNvSpPr>
          <p:nvPr/>
        </p:nvSpPr>
        <p:spPr>
          <a:xfrm>
            <a:off x="3619389" y="1160090"/>
            <a:ext cx="8266293" cy="4301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Lucida Console" panose="020B0609040504020204" pitchFamily="49" charset="0"/>
              </a:rPr>
              <a:t>h1 = Sigmoid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(W1 * x  </a:t>
            </a:r>
            <a:r>
              <a:rPr lang="en-US" sz="1800">
                <a:solidFill>
                  <a:srgbClr val="FF0000"/>
                </a:solidFill>
                <a:latin typeface="Lucida Console" panose="020B0609040504020204" pitchFamily="49" charset="0"/>
              </a:rPr>
              <a:t>+ H1 * </a:t>
            </a:r>
            <a:r>
              <a:rPr lang="en-US" sz="1800" err="1">
                <a:solidFill>
                  <a:srgbClr val="FF0000"/>
                </a:solidFill>
                <a:latin typeface="Lucida Console" panose="020B0609040504020204" pitchFamily="49" charset="0"/>
              </a:rPr>
              <a:t>PastValue</a:t>
            </a:r>
            <a:r>
              <a:rPr lang="en-US" sz="1800">
                <a:solidFill>
                  <a:srgbClr val="FF0000"/>
                </a:solidFill>
                <a:latin typeface="Lucida Console" panose="020B0609040504020204" pitchFamily="49" charset="0"/>
              </a:rPr>
              <a:t>(h1)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+ b1)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Lucida Console" panose="020B0609040504020204" pitchFamily="49" charset="0"/>
              </a:rPr>
              <a:t>h2 = Sigmoid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(W2 * h1 </a:t>
            </a:r>
            <a:r>
              <a:rPr lang="en-US" sz="1800">
                <a:solidFill>
                  <a:srgbClr val="FF0000"/>
                </a:solidFill>
                <a:latin typeface="Lucida Console" panose="020B0609040504020204" pitchFamily="49" charset="0"/>
              </a:rPr>
              <a:t>+ H2 * </a:t>
            </a:r>
            <a:r>
              <a:rPr lang="en-US" sz="1800" err="1">
                <a:solidFill>
                  <a:srgbClr val="FF0000"/>
                </a:solidFill>
                <a:latin typeface="Lucida Console" panose="020B0609040504020204" pitchFamily="49" charset="0"/>
              </a:rPr>
              <a:t>PastValue</a:t>
            </a:r>
            <a:r>
              <a:rPr lang="en-US" sz="1800">
                <a:solidFill>
                  <a:srgbClr val="FF0000"/>
                </a:solidFill>
                <a:latin typeface="Lucida Console" panose="020B0609040504020204" pitchFamily="49" charset="0"/>
              </a:rPr>
              <a:t>(h2)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+ b2)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P  = Softmax(Wout * h2 + bout)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buFont typeface="Arial"/>
              <a:buNone/>
            </a:pPr>
            <a:r>
              <a:rPr lang="en-US" sz="180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= CrossEntropy(L, P)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>
              <a:spcBef>
                <a:spcPts val="1500"/>
              </a:spcBef>
            </a:pPr>
            <a:r>
              <a:rPr lang="en-US" sz="2400"/>
              <a:t>CNTK automatically unrolls </a:t>
            </a:r>
            <a:r>
              <a:rPr lang="en-US" sz="2400">
                <a:solidFill>
                  <a:srgbClr val="C00000"/>
                </a:solidFill>
              </a:rPr>
              <a:t>cycles</a:t>
            </a:r>
          </a:p>
          <a:p>
            <a:pPr lvl="1" fontAlgn="ctr"/>
            <a:r>
              <a:rPr lang="en-US" sz="2000"/>
              <a:t>cycles are detected with Tarjan’s algorithm &amp; unrolled</a:t>
            </a:r>
          </a:p>
          <a:p>
            <a:pPr lvl="1" fontAlgn="ctr"/>
            <a:r>
              <a:rPr lang="en-US" sz="2000"/>
              <a:t>loops become part of deferred computation</a:t>
            </a:r>
          </a:p>
          <a:p>
            <a:pPr fontAlgn="ctr">
              <a:spcBef>
                <a:spcPts val="500"/>
              </a:spcBef>
            </a:pPr>
            <a:r>
              <a:rPr lang="en-US" sz="2400"/>
              <a:t>efficient and composable</a:t>
            </a:r>
          </a:p>
          <a:p>
            <a:pPr lvl="1" fontAlgn="ctr"/>
            <a:r>
              <a:rPr lang="en-US" sz="2000">
                <a:solidFill>
                  <a:srgbClr val="000000"/>
                </a:solidFill>
                <a:latin typeface="Calibri" panose="020F0502020204030204"/>
              </a:rPr>
              <a:t>cf. </a:t>
            </a:r>
            <a:r>
              <a:rPr lang="en-US" sz="2000" err="1">
                <a:solidFill>
                  <a:srgbClr val="000000"/>
                </a:solidFill>
                <a:latin typeface="Calibri" panose="020F0502020204030204"/>
              </a:rPr>
              <a:t>TensorFlow</a:t>
            </a:r>
            <a:r>
              <a:rPr lang="en-US" sz="2000">
                <a:solidFill>
                  <a:srgbClr val="000000"/>
                </a:solidFill>
                <a:latin typeface="Calibri" panose="020F0502020204030204"/>
              </a:rPr>
              <a:t>, where recurrence must be manually unrolled:</a:t>
            </a:r>
            <a:br>
              <a:rPr lang="en-US" sz="2000">
                <a:solidFill>
                  <a:srgbClr val="000000"/>
                </a:solidFill>
                <a:latin typeface="Calibri" panose="020F0502020204030204"/>
              </a:rPr>
            </a:br>
            <a:endParaRPr lang="en-US" sz="400">
              <a:solidFill>
                <a:srgbClr val="000000"/>
              </a:solidFill>
              <a:latin typeface="Calibri" panose="020F0502020204030204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rnn_cell.BasicLSTMCell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lstm_size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state =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tf.zeros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lstm.state_size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loss = 0.0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for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current_batch_of_words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words_in_dataset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output, state =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current_batch_of_words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state)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logits =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tf.matmul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(output,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softmax_w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softmax_b</a:t>
            </a:r>
            <a:endParaRPr lang="en-US" sz="160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probabilities =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tf.nn.softmax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(logits)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loss +=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loss_function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(probabilities, </a:t>
            </a:r>
            <a:r>
              <a:rPr lang="en-US" sz="160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target_words</a:t>
            </a:r>
            <a:r>
              <a:rPr lang="en-US" sz="160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>
                <a:solidFill>
                  <a:srgbClr val="000000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   </a:t>
            </a:r>
            <a:r>
              <a:rPr lang="en-US" sz="1400">
                <a:solidFill>
                  <a:srgbClr val="000000"/>
                </a:solidFill>
                <a:latin typeface="Calibri" panose="020F0502020204030204"/>
              </a:rPr>
              <a:t>[</a:t>
            </a:r>
            <a:r>
              <a:rPr lang="en-US" sz="1400" u="sng">
                <a:solidFill>
                  <a:srgbClr val="0070C0"/>
                </a:solidFill>
                <a:latin typeface="Calibri" panose="020F0502020204030204"/>
              </a:rPr>
              <a:t>https://www.tensorflow.org/versions/r0.10/tutorials/recurrent/index.html</a:t>
            </a:r>
            <a:r>
              <a:rPr lang="en-US" sz="1400">
                <a:solidFill>
                  <a:srgbClr val="000000"/>
                </a:solidFill>
                <a:latin typeface="Calibri" panose="020F0502020204030204"/>
              </a:rPr>
              <a:t>]</a:t>
            </a:r>
            <a:endParaRPr lang="en-US" sz="3600">
              <a:solidFill>
                <a:srgbClr val="000000"/>
              </a:solidFill>
              <a:latin typeface="Calibri" panose="020F0502020204030204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>
              <a:latin typeface="Lucida Console" panose="020B0609040504020204" pitchFamily="49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520428" y="4604364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  <a:latin typeface="Segoe Pro" charset="0"/>
              </a:rPr>
              <a:t>+</a:t>
            </a:r>
          </a:p>
        </p:txBody>
      </p:sp>
      <p:cxnSp>
        <p:nvCxnSpPr>
          <p:cNvPr id="74" name="Straight Arrow Connector 73"/>
          <p:cNvCxnSpPr>
            <a:stCxn id="151" idx="0"/>
            <a:endCxn id="71" idx="2"/>
          </p:cNvCxnSpPr>
          <p:nvPr/>
        </p:nvCxnSpPr>
        <p:spPr>
          <a:xfrm flipH="1" flipV="1">
            <a:off x="1672828" y="4832964"/>
            <a:ext cx="1518" cy="14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1967713" y="4604364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  <a:latin typeface="Segoe Pro" charset="0"/>
              </a:rPr>
              <a:t>•</a:t>
            </a:r>
          </a:p>
        </p:txBody>
      </p:sp>
      <p:cxnSp>
        <p:nvCxnSpPr>
          <p:cNvPr id="82" name="Straight Arrow Connector 81"/>
          <p:cNvCxnSpPr>
            <a:stCxn id="81" idx="1"/>
          </p:cNvCxnSpPr>
          <p:nvPr/>
        </p:nvCxnSpPr>
        <p:spPr>
          <a:xfrm flipH="1">
            <a:off x="1821416" y="4718664"/>
            <a:ext cx="146297" cy="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81" idx="2"/>
          </p:cNvCxnSpPr>
          <p:nvPr/>
        </p:nvCxnSpPr>
        <p:spPr>
          <a:xfrm flipH="1" flipV="1">
            <a:off x="2120113" y="4832964"/>
            <a:ext cx="1518" cy="147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045431" y="4980211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2121631" y="4980211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29613" y="5019780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-25000">
                <a:latin typeface="Segoe Pro" charset="0"/>
              </a:rPr>
              <a:t> </a:t>
            </a:r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969231" y="4234968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r>
              <a:rPr lang="en-US" sz="1200">
                <a:solidFill>
                  <a:srgbClr val="C00000"/>
                </a:solidFill>
                <a:latin typeface="Segoe Pro"/>
              </a:rPr>
              <a:t>z</a:t>
            </a:r>
            <a:r>
              <a:rPr lang="en-US" sz="1200" baseline="30000">
                <a:solidFill>
                  <a:srgbClr val="C00000"/>
                </a:solidFill>
                <a:latin typeface="Symbol" panose="05050102010706020507" pitchFamily="18" charset="2"/>
              </a:rPr>
              <a:t>-1</a:t>
            </a:r>
          </a:p>
        </p:txBody>
      </p:sp>
      <p:cxnSp>
        <p:nvCxnSpPr>
          <p:cNvPr id="94" name="Straight Arrow Connector 93"/>
          <p:cNvCxnSpPr>
            <a:stCxn id="152" idx="3"/>
            <a:endCxn id="93" idx="1"/>
          </p:cNvCxnSpPr>
          <p:nvPr/>
        </p:nvCxnSpPr>
        <p:spPr>
          <a:xfrm>
            <a:off x="1830214" y="4344153"/>
            <a:ext cx="139017" cy="5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3" idx="2"/>
            <a:endCxn id="81" idx="0"/>
          </p:cNvCxnSpPr>
          <p:nvPr/>
        </p:nvCxnSpPr>
        <p:spPr>
          <a:xfrm flipH="1">
            <a:off x="2120113" y="4463568"/>
            <a:ext cx="1518" cy="140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650060" y="2564128"/>
            <a:ext cx="1684842" cy="1460505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>
              <a:solidFill>
                <a:srgbClr val="000000"/>
              </a:solidFill>
              <a:latin typeface="Segoe Pro"/>
            </a:endParaRPr>
          </a:p>
        </p:txBody>
      </p:sp>
      <p:cxnSp>
        <p:nvCxnSpPr>
          <p:cNvPr id="103" name="Straight Arrow Connector 102"/>
          <p:cNvCxnSpPr>
            <a:stCxn id="104" idx="0"/>
            <a:endCxn id="105" idx="2"/>
          </p:cNvCxnSpPr>
          <p:nvPr/>
        </p:nvCxnSpPr>
        <p:spPr>
          <a:xfrm flipV="1">
            <a:off x="1677814" y="360045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1525414" y="375285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1525414" y="337185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1528882" y="262203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rgbClr val="C00000"/>
                </a:solidFill>
                <a:latin typeface="Symbol" panose="05050102010706020507" pitchFamily="18" charset="2"/>
              </a:rPr>
              <a:t>s</a:t>
            </a:r>
          </a:p>
        </p:txBody>
      </p:sp>
      <p:cxnSp>
        <p:nvCxnSpPr>
          <p:cNvPr id="107" name="Straight Arrow Connector 106"/>
          <p:cNvCxnSpPr>
            <a:stCxn id="118" idx="0"/>
            <a:endCxn id="106" idx="2"/>
          </p:cNvCxnSpPr>
          <p:nvPr/>
        </p:nvCxnSpPr>
        <p:spPr>
          <a:xfrm flipV="1">
            <a:off x="1676296" y="2850631"/>
            <a:ext cx="4986" cy="145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104" idx="1"/>
          </p:cNvCxnSpPr>
          <p:nvPr/>
        </p:nvCxnSpPr>
        <p:spPr>
          <a:xfrm>
            <a:off x="1144414" y="386715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1068214" y="379095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1068214" y="386715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144414" y="348615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1068214" y="340995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068214" y="348615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32934" y="3752851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W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32935" y="3371851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>
                <a:latin typeface="Segoe Pro" charset="0"/>
              </a:rPr>
              <a:t>b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717864" y="2379418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523896" y="2996542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  <a:latin typeface="Segoe Pro" charset="0"/>
              </a:rPr>
              <a:t>+</a:t>
            </a:r>
          </a:p>
        </p:txBody>
      </p:sp>
      <p:cxnSp>
        <p:nvCxnSpPr>
          <p:cNvPr id="119" name="Straight Arrow Connector 118"/>
          <p:cNvCxnSpPr>
            <a:stCxn id="105" idx="0"/>
            <a:endCxn id="118" idx="2"/>
          </p:cNvCxnSpPr>
          <p:nvPr/>
        </p:nvCxnSpPr>
        <p:spPr>
          <a:xfrm flipH="1" flipV="1">
            <a:off x="1676296" y="3225142"/>
            <a:ext cx="1518" cy="14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119"/>
          <p:cNvSpPr/>
          <p:nvPr/>
        </p:nvSpPr>
        <p:spPr>
          <a:xfrm>
            <a:off x="1971181" y="2996542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  <a:latin typeface="Segoe Pro" charset="0"/>
              </a:rPr>
              <a:t>•</a:t>
            </a:r>
          </a:p>
        </p:txBody>
      </p:sp>
      <p:cxnSp>
        <p:nvCxnSpPr>
          <p:cNvPr id="121" name="Straight Arrow Connector 120"/>
          <p:cNvCxnSpPr>
            <a:stCxn id="120" idx="1"/>
          </p:cNvCxnSpPr>
          <p:nvPr/>
        </p:nvCxnSpPr>
        <p:spPr>
          <a:xfrm flipH="1">
            <a:off x="1824884" y="3110842"/>
            <a:ext cx="146297" cy="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20" idx="2"/>
          </p:cNvCxnSpPr>
          <p:nvPr/>
        </p:nvCxnSpPr>
        <p:spPr>
          <a:xfrm flipH="1" flipV="1">
            <a:off x="2123581" y="3225142"/>
            <a:ext cx="1518" cy="147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2048899" y="337238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2125099" y="337238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933081" y="3411958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-25000">
                <a:latin typeface="Segoe Pro" charset="0"/>
              </a:rPr>
              <a:t> </a:t>
            </a:r>
            <a:r>
              <a:rPr lang="en-US" sz="1200" baseline="0">
                <a:latin typeface="Segoe Pro" charset="0"/>
              </a:rPr>
              <a:t>H</a:t>
            </a:r>
            <a:r>
              <a:rPr lang="en-US" sz="1200" baseline="-25000">
                <a:latin typeface="Segoe Pro" charset="0"/>
              </a:rPr>
              <a:t>2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1972699" y="2627146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r>
              <a:rPr lang="en-US" sz="1200">
                <a:solidFill>
                  <a:srgbClr val="C00000"/>
                </a:solidFill>
                <a:latin typeface="Segoe Pro"/>
              </a:rPr>
              <a:t>z</a:t>
            </a:r>
            <a:r>
              <a:rPr lang="en-US" sz="1200" baseline="30000">
                <a:solidFill>
                  <a:srgbClr val="C00000"/>
                </a:solidFill>
                <a:latin typeface="Symbol" panose="05050102010706020507" pitchFamily="18" charset="2"/>
              </a:rPr>
              <a:t>-1</a:t>
            </a:r>
          </a:p>
        </p:txBody>
      </p:sp>
      <p:cxnSp>
        <p:nvCxnSpPr>
          <p:cNvPr id="127" name="Straight Arrow Connector 126"/>
          <p:cNvCxnSpPr>
            <a:stCxn id="106" idx="3"/>
            <a:endCxn id="126" idx="1"/>
          </p:cNvCxnSpPr>
          <p:nvPr/>
        </p:nvCxnSpPr>
        <p:spPr>
          <a:xfrm>
            <a:off x="1833682" y="2736331"/>
            <a:ext cx="139017" cy="5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26" idx="2"/>
            <a:endCxn id="120" idx="0"/>
          </p:cNvCxnSpPr>
          <p:nvPr/>
        </p:nvCxnSpPr>
        <p:spPr>
          <a:xfrm flipH="1">
            <a:off x="2123581" y="2855746"/>
            <a:ext cx="1518" cy="140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itle 2"/>
          <p:cNvSpPr txBox="1">
            <a:spLocks/>
          </p:cNvSpPr>
          <p:nvPr/>
        </p:nvSpPr>
        <p:spPr>
          <a:xfrm>
            <a:off x="1394406" y="-44978"/>
            <a:ext cx="14514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rgbClr val="117A0E"/>
                </a:solidFill>
                <a:latin typeface="Segoe Pro Light" charset="0"/>
                <a:ea typeface="+mj-ea"/>
                <a:cs typeface="+mj-cs"/>
              </a:defRPr>
            </a:lvl1pPr>
          </a:lstStyle>
          <a:p>
            <a:r>
              <a:rPr lang="en-US"/>
              <a:t>e</a:t>
            </a:r>
            <a:r>
              <a:rPr lang="en-US">
                <a:solidFill>
                  <a:schemeClr val="bg1"/>
                </a:solidFill>
              </a:rPr>
              <a:t>p d</a:t>
            </a:r>
            <a:r>
              <a:rPr lang="en-US"/>
              <a:t>i</a:t>
            </a:r>
          </a:p>
        </p:txBody>
      </p:sp>
      <p:sp>
        <p:nvSpPr>
          <p:cNvPr id="146" name="Title 2"/>
          <p:cNvSpPr txBox="1">
            <a:spLocks/>
          </p:cNvSpPr>
          <p:nvPr/>
        </p:nvSpPr>
        <p:spPr>
          <a:xfrm>
            <a:off x="1675903" y="-116909"/>
            <a:ext cx="14514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rgbClr val="117A0E"/>
                </a:solidFill>
                <a:latin typeface="Segoe Pro Light" charset="0"/>
                <a:ea typeface="+mj-ea"/>
                <a:cs typeface="+mj-cs"/>
              </a:defRPr>
            </a:lvl1pPr>
          </a:lstStyle>
          <a:p>
            <a:r>
              <a:rPr lang="en-US"/>
              <a:t>p d</a:t>
            </a:r>
          </a:p>
        </p:txBody>
      </p:sp>
    </p:spTree>
    <p:extLst>
      <p:ext uri="{BB962C8B-B14F-4D97-AF65-F5344CB8AC3E}">
        <p14:creationId xmlns:p14="http://schemas.microsoft.com/office/powerpoint/2010/main" val="213546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93363"/>
            <a:ext cx="11077576" cy="3760166"/>
          </a:xfrm>
        </p:spPr>
        <p:txBody>
          <a:bodyPr>
            <a:noAutofit/>
          </a:bodyPr>
          <a:lstStyle/>
          <a:p>
            <a:pPr fontAlgn="ctr"/>
            <a:r>
              <a:rPr lang="en-US" sz="2400"/>
              <a:t>minibatches containing sequences of different lengths are automatically packed </a:t>
            </a:r>
            <a:r>
              <a:rPr lang="en-US" sz="2400" i="1"/>
              <a:t>and padded</a:t>
            </a:r>
          </a:p>
          <a:p>
            <a:pPr fontAlgn="ctr"/>
            <a:endParaRPr lang="en-US" sz="2400" i="1"/>
          </a:p>
          <a:p>
            <a:pPr fontAlgn="ctr"/>
            <a:endParaRPr lang="en-US" sz="2400"/>
          </a:p>
          <a:p>
            <a:pPr fontAlgn="ctr"/>
            <a:endParaRPr lang="en-US" sz="2400"/>
          </a:p>
          <a:p>
            <a:pPr fontAlgn="ctr"/>
            <a:endParaRPr lang="en-US" sz="2400"/>
          </a:p>
          <a:p>
            <a:pPr fontAlgn="ctr"/>
            <a:endParaRPr lang="en-US" sz="2400"/>
          </a:p>
          <a:p>
            <a:pPr fontAlgn="ctr"/>
            <a:r>
              <a:rPr lang="en-US" sz="2400"/>
              <a:t>fully transparent to users—CNTK does the right thing</a:t>
            </a:r>
          </a:p>
          <a:p>
            <a:pPr lvl="1" fontAlgn="ctr"/>
            <a:r>
              <a:rPr lang="en-US" sz="2000" err="1"/>
              <a:t>PastValue</a:t>
            </a:r>
            <a:r>
              <a:rPr lang="en-US" sz="2000"/>
              <a:t> operation correctly resets state and gradient at sequence boundaries</a:t>
            </a:r>
          </a:p>
          <a:p>
            <a:pPr lvl="1" fontAlgn="ctr"/>
            <a:r>
              <a:rPr lang="en-US" sz="2000"/>
              <a:t>non-recurrent operations can ignore padding (“garbage-in/garbage-out”)</a:t>
            </a:r>
          </a:p>
          <a:p>
            <a:pPr lvl="1" fontAlgn="ctr"/>
            <a:r>
              <a:rPr lang="en-US" sz="2000"/>
              <a:t>sequence reductions (e.g. criterion) understands padding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dive: variable-length sequences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92336" y="2468889"/>
            <a:ext cx="6248398" cy="1935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42706" y="2468889"/>
            <a:ext cx="0" cy="189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2336" y="2310947"/>
            <a:ext cx="6217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786412" y="3179436"/>
            <a:ext cx="18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>
                <a:latin typeface="Segoe Pro" charset="0"/>
              </a:rPr>
              <a:t>parallel sequences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18067" y="1993427"/>
            <a:ext cx="539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aseline="0">
                <a:latin typeface="Segoe Pro" charset="0"/>
              </a:rPr>
              <a:t>time steps computed in parallel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91669" y="3912105"/>
            <a:ext cx="144088" cy="493220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3092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244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397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549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701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854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006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159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311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463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616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768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921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073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225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378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530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683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835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987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140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292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6445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597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749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6902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054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7207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359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7511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7664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816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969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121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8273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8426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731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8883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9035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9188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9340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92336" y="3910339"/>
            <a:ext cx="6217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86789" y="2926089"/>
            <a:ext cx="6217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81242" y="3415039"/>
            <a:ext cx="6217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8578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921134" y="2926089"/>
            <a:ext cx="0" cy="488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359534" y="3415039"/>
            <a:ext cx="0" cy="4919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445134" y="3912105"/>
            <a:ext cx="0" cy="492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9195001" y="3912105"/>
            <a:ext cx="0" cy="49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273935" y="2923318"/>
            <a:ext cx="1066800" cy="491765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padding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8273934" y="2926089"/>
            <a:ext cx="0" cy="492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572067" y="3415083"/>
            <a:ext cx="767023" cy="494678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8578734" y="3418625"/>
            <a:ext cx="0" cy="491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5474835" y="2500817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1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208651" y="2976511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2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894763" y="2976511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3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483750" y="3461113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4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3980450" y="3971258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5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935283" y="3954650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6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152197" y="3472628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7</a:t>
            </a:r>
          </a:p>
        </p:txBody>
      </p:sp>
    </p:spTree>
    <p:extLst>
      <p:ext uri="{BB962C8B-B14F-4D97-AF65-F5344CB8AC3E}">
        <p14:creationId xmlns:p14="http://schemas.microsoft.com/office/powerpoint/2010/main" val="2272762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93363"/>
            <a:ext cx="11077576" cy="3760166"/>
          </a:xfrm>
        </p:spPr>
        <p:txBody>
          <a:bodyPr>
            <a:noAutofit/>
          </a:bodyPr>
          <a:lstStyle/>
          <a:p>
            <a:pPr fontAlgn="ctr"/>
            <a:r>
              <a:rPr lang="en-US" sz="2400"/>
              <a:t>minibatches containing sequences of different lengths are automatically packed </a:t>
            </a:r>
            <a:r>
              <a:rPr lang="en-US" sz="2400" i="1"/>
              <a:t>and padded</a:t>
            </a:r>
          </a:p>
          <a:p>
            <a:pPr fontAlgn="ctr"/>
            <a:endParaRPr lang="en-US" sz="2400" i="1"/>
          </a:p>
          <a:p>
            <a:pPr fontAlgn="ctr"/>
            <a:endParaRPr lang="en-US" sz="2400"/>
          </a:p>
          <a:p>
            <a:pPr fontAlgn="ctr"/>
            <a:endParaRPr lang="en-US" sz="2400"/>
          </a:p>
          <a:p>
            <a:pPr fontAlgn="ctr"/>
            <a:endParaRPr lang="en-US" sz="2400"/>
          </a:p>
          <a:p>
            <a:pPr fontAlgn="ctr"/>
            <a:endParaRPr lang="en-US" sz="2400"/>
          </a:p>
          <a:p>
            <a:pPr fontAlgn="ctr"/>
            <a:r>
              <a:rPr lang="en-US" sz="2400"/>
              <a:t>speed-up is automatic:</a:t>
            </a: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dive: variable-length sequences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92336" y="2468889"/>
            <a:ext cx="6248398" cy="1935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42706" y="2468889"/>
            <a:ext cx="0" cy="189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2336" y="2310947"/>
            <a:ext cx="6217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1786412" y="3179436"/>
            <a:ext cx="18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>
                <a:latin typeface="Segoe Pro" charset="0"/>
              </a:rPr>
              <a:t>parallel sequences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18067" y="1993427"/>
            <a:ext cx="5392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aseline="0">
                <a:latin typeface="Segoe Pro" charset="0"/>
              </a:rPr>
              <a:t>time steps computed in parallel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91669" y="3912105"/>
            <a:ext cx="144088" cy="493220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3092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244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397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549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701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854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006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159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311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463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616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768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921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073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225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378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530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683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835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987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140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292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6445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597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749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6902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054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7207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359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7511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7664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816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969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121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8273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8426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7311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88835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90359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91883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9340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92336" y="3910339"/>
            <a:ext cx="6217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86789" y="2926089"/>
            <a:ext cx="6217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81242" y="3415039"/>
            <a:ext cx="6217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8578734" y="2468889"/>
            <a:ext cx="0" cy="193541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921134" y="2926089"/>
            <a:ext cx="0" cy="488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359534" y="3415039"/>
            <a:ext cx="0" cy="4919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445134" y="3912105"/>
            <a:ext cx="0" cy="492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9195001" y="3912105"/>
            <a:ext cx="0" cy="49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273935" y="2923318"/>
            <a:ext cx="1066800" cy="491765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padding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8273934" y="2926089"/>
            <a:ext cx="0" cy="492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572067" y="3415083"/>
            <a:ext cx="767023" cy="494678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8578734" y="3418625"/>
            <a:ext cx="0" cy="491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5474835" y="2500817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1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208651" y="2976511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2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894763" y="2976511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3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483750" y="3461113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4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3980450" y="3971258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5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935283" y="3954650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6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152197" y="3472628"/>
            <a:ext cx="1635798" cy="3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sequence 7</a:t>
            </a:r>
          </a:p>
        </p:txBody>
      </p:sp>
      <p:graphicFrame>
        <p:nvGraphicFramePr>
          <p:cNvPr id="70" name="Chart 69"/>
          <p:cNvGraphicFramePr/>
          <p:nvPr>
            <p:extLst>
              <p:ext uri="{D42A27DB-BD31-4B8C-83A1-F6EECF244321}">
                <p14:modId xmlns:p14="http://schemas.microsoft.com/office/powerpoint/2010/main" val="2365920930"/>
              </p:ext>
            </p:extLst>
          </p:nvPr>
        </p:nvGraphicFramePr>
        <p:xfrm>
          <a:off x="2532642" y="4452587"/>
          <a:ext cx="7315120" cy="1612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0604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412415"/>
            <a:ext cx="11077576" cy="3760166"/>
          </a:xfrm>
        </p:spPr>
        <p:txBody>
          <a:bodyPr>
            <a:noAutofit/>
          </a:bodyPr>
          <a:lstStyle/>
          <a:p>
            <a:pPr fontAlgn="ctr"/>
            <a:r>
              <a:rPr lang="en-US"/>
              <a:t>users never explicitly see time or batch axes</a:t>
            </a:r>
          </a:p>
          <a:p>
            <a:pPr fontAlgn="ctr"/>
            <a:endParaRPr lang="en-US"/>
          </a:p>
          <a:p>
            <a:pPr fontAlgn="ctr"/>
            <a:r>
              <a:rPr lang="en-US"/>
              <a:t>CNTK infers loops from </a:t>
            </a:r>
            <a:r>
              <a:rPr lang="en-US" err="1"/>
              <a:t>PastValue</a:t>
            </a:r>
            <a:r>
              <a:rPr lang="en-US"/>
              <a:t> (and </a:t>
            </a:r>
            <a:r>
              <a:rPr lang="en-US" err="1"/>
              <a:t>FutureValue</a:t>
            </a:r>
            <a:r>
              <a:rPr lang="en-US"/>
              <a:t>) operations</a:t>
            </a:r>
          </a:p>
          <a:p>
            <a:pPr fontAlgn="ctr"/>
            <a:endParaRPr lang="en-US"/>
          </a:p>
          <a:p>
            <a:pPr fontAlgn="ctr"/>
            <a:r>
              <a:rPr lang="en-US"/>
              <a:t>transparent to user: don’t worry about batching, packing, padding</a:t>
            </a:r>
          </a:p>
          <a:p>
            <a:pPr fontAlgn="ctr"/>
            <a:endParaRPr lang="en-US" i="1"/>
          </a:p>
          <a:p>
            <a:pPr fontAlgn="ctr"/>
            <a:r>
              <a:rPr lang="en-US" i="1"/>
              <a:t>what</a:t>
            </a:r>
            <a:r>
              <a:rPr lang="en-US"/>
              <a:t>, not </a:t>
            </a:r>
            <a:r>
              <a:rPr lang="en-US" i="1"/>
              <a:t>how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recap</a:t>
            </a:r>
          </a:p>
        </p:txBody>
      </p:sp>
      <p:sp>
        <p:nvSpPr>
          <p:cNvPr id="4" name="TextBox 3"/>
          <p:cNvSpPr txBox="1"/>
          <p:nvPr/>
        </p:nvSpPr>
        <p:spPr>
          <a:xfrm rot="21008556">
            <a:off x="5952775" y="4682505"/>
            <a:ext cx="4376271" cy="803881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2400" baseline="0">
                <a:latin typeface="Segoe Pro" charset="0"/>
              </a:rPr>
              <a:t>Look, Ma, no bucketing!</a:t>
            </a:r>
          </a:p>
        </p:txBody>
      </p:sp>
    </p:spTree>
    <p:extLst>
      <p:ext uri="{BB962C8B-B14F-4D97-AF65-F5344CB8AC3E}">
        <p14:creationId xmlns:p14="http://schemas.microsoft.com/office/powerpoint/2010/main" val="110666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93363"/>
            <a:ext cx="11077576" cy="3760166"/>
          </a:xfrm>
        </p:spPr>
        <p:txBody>
          <a:bodyPr>
            <a:noAutofit/>
          </a:bodyPr>
          <a:lstStyle/>
          <a:p>
            <a:r>
              <a:rPr lang="en-US" sz="2400"/>
              <a:t>data-parallelism: distribute each minibatch over workers, then aggregate</a:t>
            </a:r>
          </a:p>
          <a:p>
            <a:r>
              <a:rPr lang="en-US" sz="2400"/>
              <a:t>challenge: communication cost</a:t>
            </a:r>
          </a:p>
          <a:p>
            <a:pPr lvl="1"/>
            <a:r>
              <a:rPr lang="en-US" sz="1800"/>
              <a:t>optimal iff</a:t>
            </a:r>
            <a:br>
              <a:rPr lang="en-US" sz="1800"/>
            </a:br>
            <a:r>
              <a:rPr lang="en-US" sz="1800" i="1"/>
              <a:t>compute and communication time per minibatch is equal </a:t>
            </a:r>
            <a:r>
              <a:rPr lang="en-US" sz="1800"/>
              <a:t>(assuming overlapped processing)</a:t>
            </a:r>
          </a:p>
          <a:p>
            <a:r>
              <a:rPr lang="en-US" sz="2400"/>
              <a:t>example: DNN, MB size 1024, 160M model parameters</a:t>
            </a:r>
          </a:p>
          <a:p>
            <a:pPr lvl="1"/>
            <a:r>
              <a:rPr lang="en-US" sz="2000"/>
              <a:t>compute per MB:           1/7 second</a:t>
            </a:r>
          </a:p>
          <a:p>
            <a:pPr lvl="1"/>
            <a:r>
              <a:rPr lang="en-US" sz="2000"/>
              <a:t>communication per MB: 1/9 second (640M over 6 GB/s)</a:t>
            </a:r>
          </a:p>
          <a:p>
            <a:pPr lvl="1"/>
            <a:r>
              <a:rPr lang="en-US" sz="2000"/>
              <a:t>can’t even parallelize to 2 GPUs: communication cost already dominates!</a:t>
            </a:r>
          </a:p>
          <a:p>
            <a:r>
              <a:rPr lang="en-US" sz="2400"/>
              <a:t>approach:</a:t>
            </a:r>
          </a:p>
          <a:p>
            <a:pPr lvl="1"/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communicate less</a:t>
            </a:r>
            <a:r>
              <a:rPr lang="en-US" sz="2000" b="1"/>
              <a:t>      </a:t>
            </a:r>
            <a:r>
              <a:rPr lang="en-US" sz="1800" b="1"/>
              <a:t>  </a:t>
            </a:r>
            <a:r>
              <a:rPr lang="en-US" sz="2000" b="1"/>
              <a:t>   </a:t>
            </a:r>
            <a:r>
              <a:rPr lang="en-US" sz="2000">
                <a:sym typeface="Wingdings" panose="05000000000000000000" pitchFamily="2" charset="2"/>
              </a:rPr>
              <a:t> 1-bit SGD</a:t>
            </a:r>
            <a:endParaRPr lang="en-US" sz="2000"/>
          </a:p>
          <a:p>
            <a:pPr lvl="1"/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communicate less often</a:t>
            </a:r>
            <a:r>
              <a:rPr lang="en-US" sz="2000"/>
              <a:t> </a:t>
            </a:r>
            <a:r>
              <a:rPr lang="en-US" sz="2000">
                <a:sym typeface="Wingdings" panose="05000000000000000000" pitchFamily="2" charset="2"/>
              </a:rPr>
              <a:t> automatic MB sizing; Block Momentum</a:t>
            </a: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dive: data-parallel training</a:t>
            </a:r>
          </a:p>
        </p:txBody>
      </p:sp>
    </p:spTree>
    <p:extLst>
      <p:ext uri="{BB962C8B-B14F-4D97-AF65-F5344CB8AC3E}">
        <p14:creationId xmlns:p14="http://schemas.microsoft.com/office/powerpoint/2010/main" val="2890773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210485"/>
            <a:ext cx="11077576" cy="3760166"/>
          </a:xfrm>
        </p:spPr>
        <p:txBody>
          <a:bodyPr>
            <a:noAutofit/>
          </a:bodyPr>
          <a:lstStyle/>
          <a:p>
            <a:pPr lvl="0"/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  <a:sym typeface="Wingdings" panose="05000000000000000000" pitchFamily="2" charset="2"/>
              </a:rPr>
              <a:t>quantize </a:t>
            </a:r>
            <a:r>
              <a:rPr lang="en-US" b="1">
                <a:solidFill>
                  <a:prstClr val="black"/>
                </a:solidFill>
                <a:sym typeface="Wingdings" panose="05000000000000000000" pitchFamily="2" charset="2"/>
              </a:rPr>
              <a:t>gradients </a:t>
            </a:r>
            <a:r>
              <a:rPr lang="en-US">
                <a:solidFill>
                  <a:prstClr val="black"/>
                </a:solidFill>
                <a:sym typeface="Wingdings" panose="05000000000000000000" pitchFamily="2" charset="2"/>
              </a:rPr>
              <a:t>to but </a:t>
            </a:r>
            <a:r>
              <a:rPr lang="en-US" b="1">
                <a:solidFill>
                  <a:prstClr val="black"/>
                </a:solidFill>
                <a:sym typeface="Wingdings" panose="05000000000000000000" pitchFamily="2" charset="2"/>
              </a:rPr>
              <a:t>1 bit per value</a:t>
            </a:r>
            <a:r>
              <a:rPr lang="en-US">
                <a:solidFill>
                  <a:prstClr val="black"/>
                </a:solidFill>
                <a:sym typeface="Wingdings" panose="05000000000000000000" pitchFamily="2" charset="2"/>
              </a:rPr>
              <a:t> with </a:t>
            </a:r>
            <a:r>
              <a:rPr lang="en-US" b="1">
                <a:solidFill>
                  <a:prstClr val="black"/>
                </a:solidFill>
                <a:sym typeface="Wingdings" panose="05000000000000000000" pitchFamily="2" charset="2"/>
              </a:rPr>
              <a:t>error feedback</a:t>
            </a:r>
          </a:p>
          <a:p>
            <a:pPr lvl="1"/>
            <a:r>
              <a:rPr lang="en-US">
                <a:solidFill>
                  <a:prstClr val="black"/>
                </a:solidFill>
                <a:sym typeface="Wingdings" panose="05000000000000000000" pitchFamily="2" charset="2"/>
              </a:rPr>
              <a:t>carries over quantization error to next minibatch</a:t>
            </a:r>
          </a:p>
          <a:p>
            <a:endParaRPr lang="en-US" sz="240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dive: 1-bit SGD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7896005"/>
              </p:ext>
            </p:extLst>
          </p:nvPr>
        </p:nvGraphicFramePr>
        <p:xfrm>
          <a:off x="2221337" y="3922884"/>
          <a:ext cx="7040804" cy="1402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3"/>
          <p:cNvSpPr txBox="1"/>
          <p:nvPr/>
        </p:nvSpPr>
        <p:spPr>
          <a:xfrm>
            <a:off x="1118490" y="5594147"/>
            <a:ext cx="1036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1-Bit Stochastic Gradient Descent and its Application to Data-Parallel Distributed Training of Speech DNNs,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InterSpeech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2014, F. Seide, H. Fu, J. Droppo, G. Li, D. Yu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72" y="2922011"/>
            <a:ext cx="3918350" cy="78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7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698174"/>
            <a:ext cx="11077576" cy="3760166"/>
          </a:xfrm>
        </p:spPr>
        <p:txBody>
          <a:bodyPr>
            <a:noAutofit/>
          </a:bodyPr>
          <a:lstStyle/>
          <a:p>
            <a:r>
              <a:rPr lang="en-US"/>
              <a:t>goal: communicate less often</a:t>
            </a:r>
          </a:p>
          <a:p>
            <a:r>
              <a:rPr lang="en-US"/>
              <a:t>every now and then try to grow MB size on small subset</a:t>
            </a:r>
          </a:p>
          <a:p>
            <a:pPr lvl="1"/>
            <a:r>
              <a:rPr lang="en-US" sz="2000"/>
              <a:t>important: keep contribution per sample and momentum effect constant</a:t>
            </a:r>
          </a:p>
          <a:p>
            <a:pPr lvl="1"/>
            <a:r>
              <a:rPr lang="en-US" sz="2000"/>
              <a:t>hence define learning rate and momentum in a MB-size agnostic fashion</a:t>
            </a:r>
          </a:p>
          <a:p>
            <a:r>
              <a:rPr lang="en-US">
                <a:solidFill>
                  <a:srgbClr val="000000"/>
                </a:solidFill>
              </a:rPr>
              <a:t>quickly scales up to MB sizes of 3k; runs at up to 100k samples</a:t>
            </a:r>
          </a:p>
          <a:p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dive: automatic minibatch scaling</a:t>
            </a:r>
          </a:p>
        </p:txBody>
      </p:sp>
    </p:spTree>
    <p:extLst>
      <p:ext uri="{BB962C8B-B14F-4D97-AF65-F5344CB8AC3E}">
        <p14:creationId xmlns:p14="http://schemas.microsoft.com/office/powerpoint/2010/main" val="1694101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617207"/>
            <a:ext cx="11077576" cy="3760166"/>
          </a:xfrm>
        </p:spPr>
        <p:txBody>
          <a:bodyPr>
            <a:noAutofit/>
          </a:bodyPr>
          <a:lstStyle/>
          <a:p>
            <a:r>
              <a:rPr lang="en-US"/>
              <a:t>very recent, very effective parallelization method</a:t>
            </a:r>
          </a:p>
          <a:p>
            <a:r>
              <a:rPr lang="en-US"/>
              <a:t>goal: avoid to communicate after every minibatch</a:t>
            </a:r>
          </a:p>
          <a:p>
            <a:pPr lvl="1"/>
            <a:r>
              <a:rPr lang="en-US" sz="2000"/>
              <a:t>run a block of many minibatches without synchronization</a:t>
            </a:r>
          </a:p>
          <a:p>
            <a:pPr lvl="1"/>
            <a:r>
              <a:rPr lang="en-US" sz="2000"/>
              <a:t>then exchange and update with “block gradient”</a:t>
            </a:r>
          </a:p>
          <a:p>
            <a:r>
              <a:rPr lang="en-US"/>
              <a:t>problem: taking such a large step causes divergence</a:t>
            </a:r>
          </a:p>
          <a:p>
            <a:r>
              <a:rPr lang="en-US"/>
              <a:t>approach:</a:t>
            </a:r>
          </a:p>
          <a:p>
            <a:pPr lvl="1"/>
            <a:r>
              <a:rPr lang="en-US" sz="2000"/>
              <a:t>only add 1/K-</a:t>
            </a:r>
            <a:r>
              <a:rPr lang="en-US" sz="2000" err="1"/>
              <a:t>th</a:t>
            </a:r>
            <a:r>
              <a:rPr lang="en-US" sz="2000"/>
              <a:t> of the block gradient (K=#workers)</a:t>
            </a:r>
          </a:p>
          <a:p>
            <a:pPr lvl="1"/>
            <a:r>
              <a:rPr lang="en-US" sz="2000"/>
              <a:t>and carry over the missing (1-1/K) </a:t>
            </a:r>
            <a:r>
              <a:rPr lang="en-US" sz="2000" i="1"/>
              <a:t>to the next block update </a:t>
            </a:r>
            <a:r>
              <a:rPr lang="en-US" sz="2000"/>
              <a:t>(error residual like 1-bit SGD)</a:t>
            </a:r>
          </a:p>
          <a:p>
            <a:pPr lvl="1"/>
            <a:r>
              <a:rPr lang="en-US" sz="2000"/>
              <a:t>same as the common momentum formula</a:t>
            </a:r>
          </a:p>
          <a:p>
            <a:pPr>
              <a:spcBef>
                <a:spcPts val="0"/>
              </a:spcBef>
            </a:pPr>
            <a:endParaRPr lang="en-US" sz="1000"/>
          </a:p>
          <a:p>
            <a:pPr marL="0" indent="0">
              <a:buNone/>
            </a:pPr>
            <a:r>
              <a:rPr lang="en-US" sz="1400"/>
              <a:t>K. Chen, Q. Huo: “Scalable training of deep learning machines by incremental block training with intra-block parallel optimization and </a:t>
            </a:r>
            <a:r>
              <a:rPr lang="en-US" sz="1400" err="1"/>
              <a:t>blockwise</a:t>
            </a:r>
            <a:r>
              <a:rPr lang="en-US" sz="1400"/>
              <a:t> model-update filtering,” ICASSP 2016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dive: Block Momentum</a:t>
            </a:r>
          </a:p>
        </p:txBody>
      </p:sp>
    </p:spTree>
    <p:extLst>
      <p:ext uri="{BB962C8B-B14F-4D97-AF65-F5344CB8AC3E}">
        <p14:creationId xmlns:p14="http://schemas.microsoft.com/office/powerpoint/2010/main" val="389230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ImageNet: Microsoft 2015 </a:t>
            </a:r>
            <a:r>
              <a:rPr lang="en-US" err="1"/>
              <a:t>ResNet</a:t>
            </a:r>
            <a:r>
              <a:rPr lang="en-US"/>
              <a:t> 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2348013" y="1327765"/>
          <a:ext cx="7145666" cy="3556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2"/>
          <p:cNvSpPr txBox="1"/>
          <p:nvPr/>
        </p:nvSpPr>
        <p:spPr>
          <a:xfrm>
            <a:off x="2066947" y="4883904"/>
            <a:ext cx="805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Microsoft had all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5 entries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being the 1-st places this year: ImageNet classification, ImageNet localization, ImageNet detection, COCO detection, and COCO segmentation</a:t>
            </a:r>
          </a:p>
        </p:txBody>
      </p:sp>
    </p:spTree>
    <p:extLst>
      <p:ext uri="{BB962C8B-B14F-4D97-AF65-F5344CB8AC3E}">
        <p14:creationId xmlns:p14="http://schemas.microsoft.com/office/powerpoint/2010/main" val="1951830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4" b="57472"/>
          <a:stretch/>
        </p:blipFill>
        <p:spPr>
          <a:xfrm>
            <a:off x="2598420" y="4709934"/>
            <a:ext cx="6415347" cy="126948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-12432"/>
            <a:ext cx="10515600" cy="1325563"/>
          </a:xfrm>
        </p:spPr>
        <p:txBody>
          <a:bodyPr/>
          <a:lstStyle/>
          <a:p>
            <a:r>
              <a:rPr lang="en-US"/>
              <a:t>deep dive: data-parallel training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8415747" y="5743198"/>
            <a:ext cx="3672840" cy="236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>
                <a:solidFill>
                  <a:schemeClr val="tx1"/>
                </a:solidFill>
              </a:rPr>
              <a:t>[Yongqiang Wang, IPG; internal communication]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60242" r="12935" b="2490"/>
          <a:stretch/>
        </p:blipFill>
        <p:spPr>
          <a:xfrm>
            <a:off x="2265353" y="1054999"/>
            <a:ext cx="8441975" cy="36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05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983" y="3197088"/>
            <a:ext cx="6975643" cy="1681163"/>
          </a:xfrm>
        </p:spPr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  I.	what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 II.	how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III.	deep dive</a:t>
            </a:r>
            <a:br>
              <a:rPr lang="en-US"/>
            </a:br>
            <a:r>
              <a:rPr lang="en-US"/>
              <a:t>IV.	examples</a:t>
            </a:r>
          </a:p>
        </p:txBody>
      </p:sp>
    </p:spTree>
    <p:extLst>
      <p:ext uri="{BB962C8B-B14F-4D97-AF65-F5344CB8AC3E}">
        <p14:creationId xmlns:p14="http://schemas.microsoft.com/office/powerpoint/2010/main" val="3958350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9855"/>
            <a:ext cx="10515600" cy="1325563"/>
          </a:xfrm>
        </p:spPr>
        <p:txBody>
          <a:bodyPr/>
          <a:lstStyle/>
          <a:p>
            <a:r>
              <a:rPr lang="en-US"/>
              <a:t>examples: convolutional network</a:t>
            </a:r>
            <a:br>
              <a:rPr lang="en-US"/>
            </a:br>
            <a:r>
              <a:rPr lang="en-US" sz="1600" u="sng">
                <a:solidFill>
                  <a:srgbClr val="0070C0"/>
                </a:solidFill>
                <a:latin typeface="Lucida Console" panose="020B0609040504020204" pitchFamily="49" charset="0"/>
              </a:rPr>
              <a:t>https://github.com/Microsoft/CNTK/wiki/Hands-On-Labs-Image-Recognition</a:t>
            </a:r>
            <a:br>
              <a:rPr lang="en-US" sz="160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</a:br>
            <a:endParaRPr lang="en-US" sz="1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145" y="1441903"/>
            <a:ext cx="10515600" cy="37601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Task: Image classification with a convolutional network</a:t>
            </a:r>
          </a:p>
          <a:p>
            <a:endParaRPr lang="en-US" sz="1300"/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model (features) = {</a:t>
            </a: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featNorm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 = features - 128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l1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Convolution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alLayer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 {</a:t>
            </a:r>
            <a:r>
              <a:rPr lang="en-US" sz="1300">
                <a:latin typeface="Lucida Console" panose="020B0609040504020204" pitchFamily="49" charset="0"/>
              </a:rPr>
              <a:t>32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, (</a:t>
            </a:r>
            <a:r>
              <a:rPr lang="en-US" sz="1300">
                <a:latin typeface="Lucida Console" panose="020B0609040504020204" pitchFamily="49" charset="0"/>
              </a:rPr>
              <a:t>5x5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), pad=true, activation=</a:t>
            </a:r>
            <a:r>
              <a:rPr lang="en-US" sz="1300" err="1">
                <a:latin typeface="Lucida Console" panose="020B0609040504020204" pitchFamily="49" charset="0"/>
              </a:rPr>
              <a:t>ReLU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initValueScale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=0.1557/256} (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featNorm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    p1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MaxPooling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Layer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 {(</a:t>
            </a:r>
            <a:r>
              <a:rPr lang="en-US" sz="1300">
                <a:latin typeface="Lucida Console" panose="020B0609040504020204" pitchFamily="49" charset="0"/>
              </a:rPr>
              <a:t>3x3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), </a:t>
            </a:r>
            <a:r>
              <a:rPr lang="en-US" sz="1300">
                <a:latin typeface="Lucida Console" panose="020B0609040504020204" pitchFamily="49" charset="0"/>
              </a:rPr>
              <a:t>stride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=(</a:t>
            </a:r>
            <a:r>
              <a:rPr lang="en-US" sz="1300">
                <a:latin typeface="Lucida Console" panose="020B0609040504020204" pitchFamily="49" charset="0"/>
              </a:rPr>
              <a:t>2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:2)} (l1)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l2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Convolution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alLayer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 {</a:t>
            </a:r>
            <a:r>
              <a:rPr lang="en-US" sz="1300">
                <a:latin typeface="Lucida Console" panose="020B0609040504020204" pitchFamily="49" charset="0"/>
              </a:rPr>
              <a:t>32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, (</a:t>
            </a:r>
            <a:r>
              <a:rPr lang="en-US" sz="1300">
                <a:latin typeface="Lucida Console" panose="020B0609040504020204" pitchFamily="49" charset="0"/>
              </a:rPr>
              <a:t>5x5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), pad=true, activation=</a:t>
            </a:r>
            <a:r>
              <a:rPr lang="en-US" sz="1300" err="1">
                <a:latin typeface="Lucida Console" panose="020B0609040504020204" pitchFamily="49" charset="0"/>
              </a:rPr>
              <a:t>ReLU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initValueScale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=0.2} (p1)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p2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MaxPooling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Layer</a:t>
            </a:r>
            <a:r>
              <a:rPr lang="en-US" sz="1300">
                <a:latin typeface="Lucida Console" panose="020B0609040504020204" pitchFamily="49" charset="0"/>
              </a:rPr>
              <a:t>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{(</a:t>
            </a:r>
            <a:r>
              <a:rPr lang="en-US" sz="1300">
                <a:latin typeface="Lucida Console" panose="020B0609040504020204" pitchFamily="49" charset="0"/>
              </a:rPr>
              <a:t>3x3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), </a:t>
            </a:r>
            <a:r>
              <a:rPr lang="en-US" sz="1300">
                <a:latin typeface="Lucida Console" panose="020B0609040504020204" pitchFamily="49" charset="0"/>
              </a:rPr>
              <a:t>stride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=(</a:t>
            </a:r>
            <a:r>
              <a:rPr lang="en-US" sz="1300">
                <a:latin typeface="Lucida Console" panose="020B0609040504020204" pitchFamily="49" charset="0"/>
              </a:rPr>
              <a:t>2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:2)} (l2)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l3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Convolution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alLayer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 {</a:t>
            </a:r>
            <a:r>
              <a:rPr lang="en-US" sz="1300">
                <a:latin typeface="Lucida Console" panose="020B0609040504020204" pitchFamily="49" charset="0"/>
              </a:rPr>
              <a:t>64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, (</a:t>
            </a:r>
            <a:r>
              <a:rPr lang="en-US" sz="1300">
                <a:latin typeface="Lucida Console" panose="020B0609040504020204" pitchFamily="49" charset="0"/>
              </a:rPr>
              <a:t>5x5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), pad=true, activation=</a:t>
            </a:r>
            <a:r>
              <a:rPr lang="en-US" sz="1300" err="1">
                <a:latin typeface="Lucida Console" panose="020B0609040504020204" pitchFamily="49" charset="0"/>
              </a:rPr>
              <a:t>ReLU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initValueScale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=0.2} (p2)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p3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MaxPooling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Layer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 {(</a:t>
            </a:r>
            <a:r>
              <a:rPr lang="en-US" sz="1300">
                <a:latin typeface="Lucida Console" panose="020B0609040504020204" pitchFamily="49" charset="0"/>
              </a:rPr>
              <a:t>3x3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), </a:t>
            </a:r>
            <a:r>
              <a:rPr lang="en-US" sz="1300">
                <a:latin typeface="Lucida Console" panose="020B0609040504020204" pitchFamily="49" charset="0"/>
              </a:rPr>
              <a:t>stride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=(</a:t>
            </a:r>
            <a:r>
              <a:rPr lang="en-US" sz="1300">
                <a:latin typeface="Lucida Console" panose="020B0609040504020204" pitchFamily="49" charset="0"/>
              </a:rPr>
              <a:t>2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:2)} (l3)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d1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Dense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Layer</a:t>
            </a:r>
            <a:r>
              <a:rPr lang="en-US" sz="1300">
                <a:latin typeface="Lucida Console" panose="020B0609040504020204" pitchFamily="49" charset="0"/>
              </a:rPr>
              <a:t>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  <a:r>
              <a:rPr lang="en-US" sz="1300">
                <a:latin typeface="Lucida Console" panose="020B0609040504020204" pitchFamily="49" charset="0"/>
              </a:rPr>
              <a:t>64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, activation=</a:t>
            </a:r>
            <a:r>
              <a:rPr lang="en-US" sz="1300" err="1">
                <a:latin typeface="Lucida Console" panose="020B0609040504020204" pitchFamily="49" charset="0"/>
              </a:rPr>
              <a:t>ReLU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initValueScale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=1.697} (p3)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z 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Linear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Layer</a:t>
            </a:r>
            <a:r>
              <a:rPr lang="en-US" sz="1300">
                <a:latin typeface="Lucida Console" panose="020B0609040504020204" pitchFamily="49" charset="0"/>
              </a:rPr>
              <a:t> 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  <a:r>
              <a:rPr lang="en-US" sz="1300">
                <a:latin typeface="Lucida Console" panose="020B0609040504020204" pitchFamily="49" charset="0"/>
              </a:rPr>
              <a:t>10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300" err="1">
                <a:solidFill>
                  <a:schemeClr val="bg1"/>
                </a:solidFill>
                <a:latin typeface="Lucida Console" panose="020B0609040504020204" pitchFamily="49" charset="0"/>
              </a:rPr>
              <a:t>initValueScale</a:t>
            </a: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=0.212} (d1)</a:t>
            </a: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  <a:latin typeface="Lucida Console" panose="020B0609040504020204" pitchFamily="49" charset="0"/>
              </a:rPr>
              <a:t>}.z</a:t>
            </a:r>
          </a:p>
        </p:txBody>
      </p:sp>
    </p:spTree>
    <p:extLst>
      <p:ext uri="{BB962C8B-B14F-4D97-AF65-F5344CB8AC3E}">
        <p14:creationId xmlns:p14="http://schemas.microsoft.com/office/powerpoint/2010/main" val="188347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9855"/>
            <a:ext cx="10515600" cy="1325563"/>
          </a:xfrm>
        </p:spPr>
        <p:txBody>
          <a:bodyPr/>
          <a:lstStyle/>
          <a:p>
            <a:r>
              <a:rPr lang="en-US"/>
              <a:t>examples: convolutional network</a:t>
            </a:r>
            <a:br>
              <a:rPr lang="en-US"/>
            </a:br>
            <a:r>
              <a:rPr lang="en-US" sz="1600" u="sng">
                <a:solidFill>
                  <a:srgbClr val="0070C0"/>
                </a:solidFill>
                <a:latin typeface="Lucida Console" panose="020B0609040504020204" pitchFamily="49" charset="0"/>
              </a:rPr>
              <a:t>https://github.com/Microsoft/CNTK/wiki/Hands-On-Labs-Image-Recognition</a:t>
            </a:r>
            <a:br>
              <a:rPr lang="en-US" sz="160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</a:br>
            <a:endParaRPr lang="en-US" sz="1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145" y="1441903"/>
            <a:ext cx="10515600" cy="37601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Task: Image classification with a convolutional network</a:t>
            </a:r>
          </a:p>
          <a:p>
            <a:endParaRPr lang="en-US" sz="1300"/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model (features) = {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</a:t>
            </a:r>
            <a:r>
              <a:rPr lang="en-US" sz="1300" err="1">
                <a:latin typeface="Lucida Console" panose="020B0609040504020204" pitchFamily="49" charset="0"/>
              </a:rPr>
              <a:t>featNorm</a:t>
            </a:r>
            <a:r>
              <a:rPr lang="en-US" sz="1300">
                <a:latin typeface="Lucida Console" panose="020B0609040504020204" pitchFamily="49" charset="0"/>
              </a:rPr>
              <a:t> = features - 128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l1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Convolution</a:t>
            </a:r>
            <a:r>
              <a:rPr lang="en-US" sz="1300" err="1">
                <a:latin typeface="Lucida Console" panose="020B0609040504020204" pitchFamily="49" charset="0"/>
              </a:rPr>
              <a:t>alLayer</a:t>
            </a:r>
            <a:r>
              <a:rPr lang="en-US" sz="1300">
                <a:latin typeface="Lucida Console" panose="020B0609040504020204" pitchFamily="49" charset="0"/>
              </a:rPr>
              <a:t> {32, (5:5), pad=true, activation=</a:t>
            </a:r>
            <a:r>
              <a:rPr lang="en-US" sz="1300" err="1">
                <a:latin typeface="Lucida Console" panose="020B0609040504020204" pitchFamily="49" charset="0"/>
              </a:rPr>
              <a:t>ReLU</a:t>
            </a:r>
            <a:r>
              <a:rPr lang="en-US" sz="1300">
                <a:latin typeface="Lucida Console" panose="020B0609040504020204" pitchFamily="49" charset="0"/>
              </a:rPr>
              <a:t>, </a:t>
            </a:r>
            <a:r>
              <a:rPr lang="en-US" sz="1300" err="1">
                <a:latin typeface="Lucida Console" panose="020B0609040504020204" pitchFamily="49" charset="0"/>
              </a:rPr>
              <a:t>initValueScale</a:t>
            </a:r>
            <a:r>
              <a:rPr lang="en-US" sz="1300">
                <a:latin typeface="Lucida Console" panose="020B0609040504020204" pitchFamily="49" charset="0"/>
              </a:rPr>
              <a:t>=0.1557/256} (</a:t>
            </a:r>
            <a:r>
              <a:rPr lang="en-US" sz="1300" err="1">
                <a:latin typeface="Lucida Console" panose="020B0609040504020204" pitchFamily="49" charset="0"/>
              </a:rPr>
              <a:t>featNorm</a:t>
            </a:r>
            <a:r>
              <a:rPr lang="en-US" sz="130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p1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MaxPooling</a:t>
            </a:r>
            <a:r>
              <a:rPr lang="en-US" sz="1300" err="1">
                <a:latin typeface="Lucida Console" panose="020B0609040504020204" pitchFamily="49" charset="0"/>
              </a:rPr>
              <a:t>Layer</a:t>
            </a:r>
            <a:r>
              <a:rPr lang="en-US" sz="1300">
                <a:latin typeface="Lucida Console" panose="020B0609040504020204" pitchFamily="49" charset="0"/>
              </a:rPr>
              <a:t> {(3:3), stride=(2:2)} (l1)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l2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Convolution</a:t>
            </a:r>
            <a:r>
              <a:rPr lang="en-US" sz="1300" err="1">
                <a:latin typeface="Lucida Console" panose="020B0609040504020204" pitchFamily="49" charset="0"/>
              </a:rPr>
              <a:t>alLayer</a:t>
            </a:r>
            <a:r>
              <a:rPr lang="en-US" sz="1300">
                <a:latin typeface="Lucida Console" panose="020B0609040504020204" pitchFamily="49" charset="0"/>
              </a:rPr>
              <a:t> {32, (5:5), pad=true, activation=</a:t>
            </a:r>
            <a:r>
              <a:rPr lang="en-US" sz="1300" err="1">
                <a:latin typeface="Lucida Console" panose="020B0609040504020204" pitchFamily="49" charset="0"/>
              </a:rPr>
              <a:t>ReLU</a:t>
            </a:r>
            <a:r>
              <a:rPr lang="en-US" sz="1300">
                <a:latin typeface="Lucida Console" panose="020B0609040504020204" pitchFamily="49" charset="0"/>
              </a:rPr>
              <a:t>, </a:t>
            </a:r>
            <a:r>
              <a:rPr lang="en-US" sz="1300" err="1">
                <a:latin typeface="Lucida Console" panose="020B0609040504020204" pitchFamily="49" charset="0"/>
              </a:rPr>
              <a:t>initValueScale</a:t>
            </a:r>
            <a:r>
              <a:rPr lang="en-US" sz="1300">
                <a:latin typeface="Lucida Console" panose="020B0609040504020204" pitchFamily="49" charset="0"/>
              </a:rPr>
              <a:t>=0.2} (p1)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p2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MaxPooling</a:t>
            </a:r>
            <a:r>
              <a:rPr lang="en-US" sz="1300" err="1">
                <a:latin typeface="Lucida Console" panose="020B0609040504020204" pitchFamily="49" charset="0"/>
              </a:rPr>
              <a:t>Layer</a:t>
            </a:r>
            <a:r>
              <a:rPr lang="en-US" sz="1300">
                <a:latin typeface="Lucida Console" panose="020B0609040504020204" pitchFamily="49" charset="0"/>
              </a:rPr>
              <a:t> {(3:3), stride=(2:2)} (l2)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l3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Convolution</a:t>
            </a:r>
            <a:r>
              <a:rPr lang="en-US" sz="1300" err="1">
                <a:latin typeface="Lucida Console" panose="020B0609040504020204" pitchFamily="49" charset="0"/>
              </a:rPr>
              <a:t>alLayer</a:t>
            </a:r>
            <a:r>
              <a:rPr lang="en-US" sz="1300">
                <a:latin typeface="Lucida Console" panose="020B0609040504020204" pitchFamily="49" charset="0"/>
              </a:rPr>
              <a:t> {64, (5:5), pad=true, activation=</a:t>
            </a:r>
            <a:r>
              <a:rPr lang="en-US" sz="1300" err="1">
                <a:latin typeface="Lucida Console" panose="020B0609040504020204" pitchFamily="49" charset="0"/>
              </a:rPr>
              <a:t>ReLU</a:t>
            </a:r>
            <a:r>
              <a:rPr lang="en-US" sz="1300">
                <a:latin typeface="Lucida Console" panose="020B0609040504020204" pitchFamily="49" charset="0"/>
              </a:rPr>
              <a:t>, </a:t>
            </a:r>
            <a:r>
              <a:rPr lang="en-US" sz="1300" err="1">
                <a:latin typeface="Lucida Console" panose="020B0609040504020204" pitchFamily="49" charset="0"/>
              </a:rPr>
              <a:t>initValueScale</a:t>
            </a:r>
            <a:r>
              <a:rPr lang="en-US" sz="1300">
                <a:latin typeface="Lucida Console" panose="020B0609040504020204" pitchFamily="49" charset="0"/>
              </a:rPr>
              <a:t>=0.2} (p2)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p3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MaxPooling</a:t>
            </a:r>
            <a:r>
              <a:rPr lang="en-US" sz="1300" err="1">
                <a:latin typeface="Lucida Console" panose="020B0609040504020204" pitchFamily="49" charset="0"/>
              </a:rPr>
              <a:t>Layer</a:t>
            </a:r>
            <a:r>
              <a:rPr lang="en-US" sz="1300">
                <a:latin typeface="Lucida Console" panose="020B0609040504020204" pitchFamily="49" charset="0"/>
              </a:rPr>
              <a:t> {(3:3), stride=(2:2)} (l3)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d1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Dense</a:t>
            </a:r>
            <a:r>
              <a:rPr lang="en-US" sz="1300" err="1">
                <a:latin typeface="Lucida Console" panose="020B0609040504020204" pitchFamily="49" charset="0"/>
              </a:rPr>
              <a:t>Layer</a:t>
            </a:r>
            <a:r>
              <a:rPr lang="en-US" sz="1300">
                <a:latin typeface="Lucida Console" panose="020B0609040504020204" pitchFamily="49" charset="0"/>
              </a:rPr>
              <a:t> {64, activation=</a:t>
            </a:r>
            <a:r>
              <a:rPr lang="en-US" sz="1300" err="1">
                <a:latin typeface="Lucida Console" panose="020B0609040504020204" pitchFamily="49" charset="0"/>
              </a:rPr>
              <a:t>ReLU</a:t>
            </a:r>
            <a:r>
              <a:rPr lang="en-US" sz="1300">
                <a:latin typeface="Lucida Console" panose="020B0609040504020204" pitchFamily="49" charset="0"/>
              </a:rPr>
              <a:t>, </a:t>
            </a:r>
            <a:r>
              <a:rPr lang="en-US" sz="1300" err="1">
                <a:latin typeface="Lucida Console" panose="020B0609040504020204" pitchFamily="49" charset="0"/>
              </a:rPr>
              <a:t>initValueScale</a:t>
            </a:r>
            <a:r>
              <a:rPr lang="en-US" sz="1300">
                <a:latin typeface="Lucida Console" panose="020B0609040504020204" pitchFamily="49" charset="0"/>
              </a:rPr>
              <a:t>=1.697} (p3)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    z  = </a:t>
            </a:r>
            <a:r>
              <a:rPr lang="en-US" sz="1300" err="1">
                <a:solidFill>
                  <a:srgbClr val="00B0F0"/>
                </a:solidFill>
                <a:latin typeface="Lucida Console" panose="020B0609040504020204" pitchFamily="49" charset="0"/>
              </a:rPr>
              <a:t>Linear</a:t>
            </a:r>
            <a:r>
              <a:rPr lang="en-US" sz="1300" err="1">
                <a:latin typeface="Lucida Console" panose="020B0609040504020204" pitchFamily="49" charset="0"/>
              </a:rPr>
              <a:t>Layer</a:t>
            </a:r>
            <a:r>
              <a:rPr lang="en-US" sz="1300">
                <a:latin typeface="Lucida Console" panose="020B0609040504020204" pitchFamily="49" charset="0"/>
              </a:rPr>
              <a:t> {10, </a:t>
            </a:r>
            <a:r>
              <a:rPr lang="en-US" sz="1300" err="1">
                <a:latin typeface="Lucida Console" panose="020B0609040504020204" pitchFamily="49" charset="0"/>
              </a:rPr>
              <a:t>initValueScale</a:t>
            </a:r>
            <a:r>
              <a:rPr lang="en-US" sz="1300">
                <a:latin typeface="Lucida Console" panose="020B0609040504020204" pitchFamily="49" charset="0"/>
              </a:rPr>
              <a:t>=0.212} (d1)</a:t>
            </a:r>
          </a:p>
          <a:p>
            <a:pPr marL="0" indent="0">
              <a:buNone/>
            </a:pPr>
            <a:r>
              <a:rPr lang="en-US" sz="1300">
                <a:latin typeface="Lucida Console" panose="020B0609040504020204" pitchFamily="49" charset="0"/>
              </a:rPr>
              <a:t>}.z</a:t>
            </a:r>
          </a:p>
        </p:txBody>
      </p:sp>
    </p:spTree>
    <p:extLst>
      <p:ext uri="{BB962C8B-B14F-4D97-AF65-F5344CB8AC3E}">
        <p14:creationId xmlns:p14="http://schemas.microsoft.com/office/powerpoint/2010/main" val="2199884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9855"/>
            <a:ext cx="10515600" cy="1325563"/>
          </a:xfrm>
        </p:spPr>
        <p:txBody>
          <a:bodyPr/>
          <a:lstStyle/>
          <a:p>
            <a:r>
              <a:rPr lang="en-US"/>
              <a:t>examples: language understanding</a:t>
            </a:r>
            <a:br>
              <a:rPr lang="en-US"/>
            </a:br>
            <a:r>
              <a:rPr lang="en-US" sz="1600" u="sng">
                <a:solidFill>
                  <a:srgbClr val="0070C0"/>
                </a:solidFill>
                <a:latin typeface="Lucida Console" panose="020B0609040504020204" pitchFamily="49" charset="0"/>
              </a:rPr>
              <a:t>https://github.com/Microsoft/CNTK/wiki/Hands-On-Labs-Language-Understanding</a:t>
            </a:r>
            <a:br>
              <a:rPr lang="en-US" sz="160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</a:br>
            <a:endParaRPr lang="en-US" sz="1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172" y="1441903"/>
            <a:ext cx="10515600" cy="3760166"/>
          </a:xfrm>
        </p:spPr>
        <p:txBody>
          <a:bodyPr>
            <a:normAutofit fontScale="92500" lnSpcReduction="20000"/>
          </a:bodyPr>
          <a:lstStyle/>
          <a:p>
            <a:endParaRPr lang="en-US" sz="2400"/>
          </a:p>
          <a:p>
            <a:pPr marL="0" indent="0">
              <a:buNone/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  Task: Slot tagging with an LSTM</a:t>
            </a:r>
          </a:p>
          <a:p>
            <a:endParaRPr lang="en-US" sz="1300"/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178:1 |# BOS 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770:1 |# show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429:1 |# flights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444:1 |# from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272:1 |# </a:t>
            </a:r>
            <a:r>
              <a:rPr lang="en-US" sz="1200" err="1">
                <a:latin typeface="Lucida Console" panose="020B0609040504020204" pitchFamily="49" charset="0"/>
              </a:rPr>
              <a:t>burbank</a:t>
            </a:r>
            <a:r>
              <a:rPr lang="en-US" sz="1200">
                <a:latin typeface="Lucida Console" panose="020B0609040504020204" pitchFamily="49" charset="0"/>
              </a:rPr>
              <a:t>  |y 48:1  |# B-</a:t>
            </a:r>
            <a:r>
              <a:rPr lang="en-US" sz="1200" err="1">
                <a:latin typeface="Lucida Console" panose="020B0609040504020204" pitchFamily="49" charset="0"/>
              </a:rPr>
              <a:t>fromloc.city_name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851:1 |# to  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789:1 |# </a:t>
            </a:r>
            <a:r>
              <a:rPr lang="en-US" sz="1200" err="1">
                <a:latin typeface="Lucida Console" panose="020B0609040504020204" pitchFamily="49" charset="0"/>
              </a:rPr>
              <a:t>st.</a:t>
            </a:r>
            <a:r>
              <a:rPr lang="en-US" sz="1200">
                <a:latin typeface="Lucida Console" panose="020B0609040504020204" pitchFamily="49" charset="0"/>
              </a:rPr>
              <a:t>      |y 78:1  |# B-</a:t>
            </a:r>
            <a:r>
              <a:rPr lang="en-US" sz="1200" err="1">
                <a:latin typeface="Lucida Console" panose="020B0609040504020204" pitchFamily="49" charset="0"/>
              </a:rPr>
              <a:t>toloc.city_name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564:1 |# louis    |y 125:1 |# I-</a:t>
            </a:r>
            <a:r>
              <a:rPr lang="en-US" sz="1200" err="1">
                <a:latin typeface="Lucida Console" panose="020B0609040504020204" pitchFamily="49" charset="0"/>
              </a:rPr>
              <a:t>toloc.city_name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654:1 |# on  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601:1 |# </a:t>
            </a:r>
            <a:r>
              <a:rPr lang="en-US" sz="1200" err="1">
                <a:latin typeface="Lucida Console" panose="020B0609040504020204" pitchFamily="49" charset="0"/>
              </a:rPr>
              <a:t>monday</a:t>
            </a:r>
            <a:r>
              <a:rPr lang="en-US" sz="1200">
                <a:latin typeface="Lucida Console" panose="020B0609040504020204" pitchFamily="49" charset="0"/>
              </a:rPr>
              <a:t>   |y 26:1  |# B-</a:t>
            </a:r>
            <a:r>
              <a:rPr lang="en-US" sz="1200" err="1">
                <a:latin typeface="Lucida Console" panose="020B0609040504020204" pitchFamily="49" charset="0"/>
              </a:rPr>
              <a:t>depart_date.day_name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179:1 |# EOS      |y 128:1 |# O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109" y="2330726"/>
            <a:ext cx="1595230" cy="2922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80692" y="2239618"/>
            <a:ext cx="950843" cy="2922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/>
          <p:cNvSpPr/>
          <p:nvPr/>
        </p:nvSpPr>
        <p:spPr>
          <a:xfrm>
            <a:off x="3012440" y="3312160"/>
            <a:ext cx="553720" cy="79248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4508" y="4902200"/>
            <a:ext cx="3622371" cy="47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69506" y="2219297"/>
            <a:ext cx="3622371" cy="426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76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9855"/>
            <a:ext cx="10515600" cy="1325563"/>
          </a:xfrm>
        </p:spPr>
        <p:txBody>
          <a:bodyPr/>
          <a:lstStyle/>
          <a:p>
            <a:r>
              <a:rPr lang="en-US"/>
              <a:t>examples: language understanding</a:t>
            </a:r>
            <a:br>
              <a:rPr lang="en-US"/>
            </a:br>
            <a:r>
              <a:rPr lang="en-US" sz="1600" u="sng">
                <a:solidFill>
                  <a:srgbClr val="0070C0"/>
                </a:solidFill>
                <a:latin typeface="Lucida Console" panose="020B0609040504020204" pitchFamily="49" charset="0"/>
              </a:rPr>
              <a:t>https://github.com/Microsoft/CNTK/wiki/Hands-On-Labs-Language-Understanding</a:t>
            </a:r>
            <a:br>
              <a:rPr lang="en-US" sz="160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</a:br>
            <a:endParaRPr lang="en-US" sz="1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172" y="1441903"/>
            <a:ext cx="10515600" cy="3760166"/>
          </a:xfrm>
        </p:spPr>
        <p:txBody>
          <a:bodyPr>
            <a:normAutofit fontScale="92500" lnSpcReduction="20000"/>
          </a:bodyPr>
          <a:lstStyle/>
          <a:p>
            <a:endParaRPr lang="en-US" sz="2400"/>
          </a:p>
          <a:p>
            <a:pPr marL="0" indent="0">
              <a:buNone/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  Task: Slot tagging with an LSTM</a:t>
            </a:r>
          </a:p>
          <a:p>
            <a:endParaRPr lang="en-US" sz="1300"/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178:1 |# BOS 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770:1 |# show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429:1 |# flights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444:1 |# from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272:1 |# </a:t>
            </a:r>
            <a:r>
              <a:rPr lang="en-US" sz="1200" err="1">
                <a:latin typeface="Lucida Console" panose="020B0609040504020204" pitchFamily="49" charset="0"/>
              </a:rPr>
              <a:t>burbank</a:t>
            </a:r>
            <a:r>
              <a:rPr lang="en-US" sz="1200">
                <a:latin typeface="Lucida Console" panose="020B0609040504020204" pitchFamily="49" charset="0"/>
              </a:rPr>
              <a:t>  |y 48:1  |# B-</a:t>
            </a:r>
            <a:r>
              <a:rPr lang="en-US" sz="1200" err="1">
                <a:latin typeface="Lucida Console" panose="020B0609040504020204" pitchFamily="49" charset="0"/>
              </a:rPr>
              <a:t>fromloc.city_name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851:1 |# to  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789:1 |# </a:t>
            </a:r>
            <a:r>
              <a:rPr lang="en-US" sz="1200" err="1">
                <a:latin typeface="Lucida Console" panose="020B0609040504020204" pitchFamily="49" charset="0"/>
              </a:rPr>
              <a:t>st.</a:t>
            </a:r>
            <a:r>
              <a:rPr lang="en-US" sz="1200">
                <a:latin typeface="Lucida Console" panose="020B0609040504020204" pitchFamily="49" charset="0"/>
              </a:rPr>
              <a:t>      |y 78:1  |# B-</a:t>
            </a:r>
            <a:r>
              <a:rPr lang="en-US" sz="1200" err="1">
                <a:latin typeface="Lucida Console" panose="020B0609040504020204" pitchFamily="49" charset="0"/>
              </a:rPr>
              <a:t>toloc.city_name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564:1 |# louis    |y 125:1 |# I-</a:t>
            </a:r>
            <a:r>
              <a:rPr lang="en-US" sz="1200" err="1">
                <a:latin typeface="Lucida Console" panose="020B0609040504020204" pitchFamily="49" charset="0"/>
              </a:rPr>
              <a:t>toloc.city_name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654:1 |# on  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601:1 |# </a:t>
            </a:r>
            <a:r>
              <a:rPr lang="en-US" sz="1200" err="1">
                <a:latin typeface="Lucida Console" panose="020B0609040504020204" pitchFamily="49" charset="0"/>
              </a:rPr>
              <a:t>monday</a:t>
            </a:r>
            <a:r>
              <a:rPr lang="en-US" sz="1200">
                <a:latin typeface="Lucida Console" panose="020B0609040504020204" pitchFamily="49" charset="0"/>
              </a:rPr>
              <a:t>   |y 26:1  |# B-</a:t>
            </a:r>
            <a:r>
              <a:rPr lang="en-US" sz="1200" err="1">
                <a:latin typeface="Lucida Console" panose="020B0609040504020204" pitchFamily="49" charset="0"/>
              </a:rPr>
              <a:t>depart_date.day_name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179:1 |# EOS      |y 128:1 |# O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21194" y="1818863"/>
            <a:ext cx="6402457" cy="3719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y       "O"        "O"        "O"        "O"  "B-</a:t>
            </a:r>
            <a:r>
              <a:rPr lang="en-US" sz="1100" err="1">
                <a:latin typeface="Lucida Console" panose="020B0609040504020204" pitchFamily="49" charset="0"/>
              </a:rPr>
              <a:t>fromloc.city_name</a:t>
            </a:r>
            <a:r>
              <a:rPr lang="en-US" sz="1100">
                <a:latin typeface="Lucida Console" panose="020B060904050402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| Dense |  | Dense |  | Dense |  | Dense |  | Dense |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+------+   +------+   +------+   +------+   +------+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0 --&gt;| LSTM |--&gt;| LSTM |--&gt;| LSTM |--&gt;| LSTM |--&gt;| LSTM |--&gt;...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+------+   +------+   +------+   +------+   +------+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| Embed |  | Embed |  | Embed |  | Embed |  | Embed |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x ------&gt;+---------&gt;+---------&gt;+---------&gt;+---------&gt;+------...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BOS      "show"    "flights"    "from"   "</a:t>
            </a:r>
            <a:r>
              <a:rPr lang="en-US" sz="1100" err="1">
                <a:latin typeface="Lucida Console" panose="020B0609040504020204" pitchFamily="49" charset="0"/>
              </a:rPr>
              <a:t>burbank</a:t>
            </a:r>
            <a:r>
              <a:rPr lang="en-US" sz="1100">
                <a:latin typeface="Lucida Console" panose="020B0609040504020204" pitchFamily="49" charset="0"/>
              </a:rPr>
              <a:t>"</a:t>
            </a:r>
          </a:p>
        </p:txBody>
      </p:sp>
      <p:sp>
        <p:nvSpPr>
          <p:cNvPr id="5" name="Rectangle 4"/>
          <p:cNvSpPr/>
          <p:nvPr/>
        </p:nvSpPr>
        <p:spPr>
          <a:xfrm>
            <a:off x="7204213" y="1441903"/>
            <a:ext cx="4149587" cy="376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1194" y="4892538"/>
            <a:ext cx="4149587" cy="47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21193" y="1580653"/>
            <a:ext cx="4149587" cy="47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89305" y="3373120"/>
            <a:ext cx="4149587" cy="185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25159" y="3345298"/>
            <a:ext cx="642623" cy="246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9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9855"/>
            <a:ext cx="10515600" cy="1325563"/>
          </a:xfrm>
        </p:spPr>
        <p:txBody>
          <a:bodyPr/>
          <a:lstStyle/>
          <a:p>
            <a:r>
              <a:rPr lang="en-US"/>
              <a:t>examples: language understanding</a:t>
            </a:r>
            <a:br>
              <a:rPr lang="en-US"/>
            </a:br>
            <a:r>
              <a:rPr lang="en-US" sz="1600" u="sng">
                <a:solidFill>
                  <a:srgbClr val="0070C0"/>
                </a:solidFill>
                <a:latin typeface="Lucida Console" panose="020B0609040504020204" pitchFamily="49" charset="0"/>
              </a:rPr>
              <a:t>https://github.com/Microsoft/CNTK/wiki/Hands-On-Labs-Language-Understanding</a:t>
            </a:r>
            <a:br>
              <a:rPr lang="en-US" sz="160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</a:br>
            <a:endParaRPr lang="en-US" sz="1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172" y="1441903"/>
            <a:ext cx="10515600" cy="3760166"/>
          </a:xfrm>
        </p:spPr>
        <p:txBody>
          <a:bodyPr>
            <a:normAutofit fontScale="92500" lnSpcReduction="20000"/>
          </a:bodyPr>
          <a:lstStyle/>
          <a:p>
            <a:endParaRPr lang="en-US" sz="2400"/>
          </a:p>
          <a:p>
            <a:pPr marL="0" indent="0">
              <a:buNone/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  Task: Slot tagging with an LSTM</a:t>
            </a:r>
          </a:p>
          <a:p>
            <a:endParaRPr lang="en-US" sz="1300"/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178:1 |# BOS 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770:1 |# show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429:1 |# flights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444:1 |# from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272:1 |# </a:t>
            </a:r>
            <a:r>
              <a:rPr lang="en-US" sz="1200" err="1">
                <a:latin typeface="Lucida Console" panose="020B0609040504020204" pitchFamily="49" charset="0"/>
              </a:rPr>
              <a:t>burbank</a:t>
            </a:r>
            <a:r>
              <a:rPr lang="en-US" sz="1200">
                <a:latin typeface="Lucida Console" panose="020B0609040504020204" pitchFamily="49" charset="0"/>
              </a:rPr>
              <a:t>  |y 48:1  |# B-</a:t>
            </a:r>
            <a:r>
              <a:rPr lang="en-US" sz="1200" err="1">
                <a:latin typeface="Lucida Console" panose="020B0609040504020204" pitchFamily="49" charset="0"/>
              </a:rPr>
              <a:t>fromloc.city_name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851:1 |# to  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789:1 |# </a:t>
            </a:r>
            <a:r>
              <a:rPr lang="en-US" sz="1200" err="1">
                <a:latin typeface="Lucida Console" panose="020B0609040504020204" pitchFamily="49" charset="0"/>
              </a:rPr>
              <a:t>st.</a:t>
            </a:r>
            <a:r>
              <a:rPr lang="en-US" sz="1200">
                <a:latin typeface="Lucida Console" panose="020B0609040504020204" pitchFamily="49" charset="0"/>
              </a:rPr>
              <a:t>      |y 78:1  |# B-</a:t>
            </a:r>
            <a:r>
              <a:rPr lang="en-US" sz="1200" err="1">
                <a:latin typeface="Lucida Console" panose="020B0609040504020204" pitchFamily="49" charset="0"/>
              </a:rPr>
              <a:t>toloc.city_name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564:1 |# louis    |y 125:1 |# I-</a:t>
            </a:r>
            <a:r>
              <a:rPr lang="en-US" sz="1200" err="1">
                <a:latin typeface="Lucida Console" panose="020B0609040504020204" pitchFamily="49" charset="0"/>
              </a:rPr>
              <a:t>toloc.city_name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654:1 |# on       |y 128:1 |# O</a:t>
            </a: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601:1 |# </a:t>
            </a:r>
            <a:r>
              <a:rPr lang="en-US" sz="1200" err="1">
                <a:latin typeface="Lucida Console" panose="020B0609040504020204" pitchFamily="49" charset="0"/>
              </a:rPr>
              <a:t>monday</a:t>
            </a:r>
            <a:r>
              <a:rPr lang="en-US" sz="1200">
                <a:latin typeface="Lucida Console" panose="020B0609040504020204" pitchFamily="49" charset="0"/>
              </a:rPr>
              <a:t>   |y 26:1  |# B-</a:t>
            </a:r>
            <a:r>
              <a:rPr lang="en-US" sz="1200" err="1">
                <a:latin typeface="Lucida Console" panose="020B0609040504020204" pitchFamily="49" charset="0"/>
              </a:rPr>
              <a:t>depart_date.day_name</a:t>
            </a: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>
                <a:latin typeface="Lucida Console" panose="020B0609040504020204" pitchFamily="49" charset="0"/>
              </a:rPr>
              <a:t>19  |x 179:1 |# EOS      |y 128:1 |# O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21194" y="1818863"/>
            <a:ext cx="6402457" cy="3719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y       "O"        "O"        "O"        "O"  "B-</a:t>
            </a:r>
            <a:r>
              <a:rPr lang="en-US" sz="1100" err="1">
                <a:latin typeface="Lucida Console" panose="020B0609040504020204" pitchFamily="49" charset="0"/>
              </a:rPr>
              <a:t>fromloc.city_name</a:t>
            </a:r>
            <a:r>
              <a:rPr lang="en-US" sz="1100">
                <a:latin typeface="Lucida Console" panose="020B060904050402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| Dense |  | Dense |  | Dense |  | Dense |  | Dense |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+------+   +------+   +------+   +------+   +------+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0 --&gt;| LSTM |--&gt;| LSTM |--&gt;| LSTM |--&gt;| LSTM |--&gt;| LSTM |--&gt;...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+------+   +------+   +------+   +------+   +------+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| Embed |  | Embed |  | Embed |  | Embed |  | Embed |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x ------&gt;+---------&gt;+---------&gt;+---------&gt;+---------&gt;+------...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BOS      "show"    "flights"    "from"   "</a:t>
            </a:r>
            <a:r>
              <a:rPr lang="en-US" sz="1100" err="1">
                <a:latin typeface="Lucida Console" panose="020B0609040504020204" pitchFamily="49" charset="0"/>
              </a:rPr>
              <a:t>burbank</a:t>
            </a:r>
            <a:r>
              <a:rPr lang="en-US" sz="1100">
                <a:latin typeface="Lucida Console" panose="020B060904050402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48055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172" y="1441903"/>
            <a:ext cx="10515600" cy="3760166"/>
          </a:xfrm>
        </p:spPr>
        <p:txBody>
          <a:bodyPr>
            <a:normAutofit fontScale="92500" lnSpcReduction="20000"/>
          </a:bodyPr>
          <a:lstStyle/>
          <a:p>
            <a:endParaRPr lang="en-US" sz="2400"/>
          </a:p>
          <a:p>
            <a:pPr marL="0" indent="0">
              <a:buNone/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  Task: Slot tagging with an LSTM</a:t>
            </a:r>
          </a:p>
          <a:p>
            <a:endParaRPr lang="en-US" sz="1300"/>
          </a:p>
          <a:p>
            <a:pPr marL="0" indent="0">
              <a:buNone/>
            </a:pPr>
            <a:r>
              <a:rPr lang="en-US" sz="1700">
                <a:latin typeface="Lucida Console" panose="020B0609040504020204" pitchFamily="49" charset="0"/>
              </a:rPr>
              <a:t> model = Sequential (</a:t>
            </a:r>
          </a:p>
          <a:p>
            <a:pPr marL="0" indent="0">
              <a:buNone/>
            </a:pPr>
            <a:r>
              <a:rPr lang="en-US" sz="1700">
                <a:latin typeface="Lucida Console" panose="020B0609040504020204" pitchFamily="49" charset="0"/>
              </a:rPr>
              <a:t>     </a:t>
            </a:r>
            <a:r>
              <a:rPr lang="en-US" sz="1700" err="1">
                <a:latin typeface="Lucida Console" panose="020B0609040504020204" pitchFamily="49" charset="0"/>
              </a:rPr>
              <a:t>EmbeddingLayer</a:t>
            </a:r>
            <a:r>
              <a:rPr lang="en-US" sz="1700">
                <a:latin typeface="Lucida Console" panose="020B0609040504020204" pitchFamily="49" charset="0"/>
              </a:rPr>
              <a:t> {150} :</a:t>
            </a:r>
          </a:p>
          <a:p>
            <a:pPr marL="0" indent="0">
              <a:buNone/>
            </a:pPr>
            <a:r>
              <a:rPr lang="en-US" sz="1700">
                <a:latin typeface="Lucida Console" panose="020B0609040504020204" pitchFamily="49" charset="0"/>
              </a:rPr>
              <a:t>     </a:t>
            </a:r>
            <a:r>
              <a:rPr lang="en-US" sz="1700" err="1">
                <a:latin typeface="Lucida Console" panose="020B0609040504020204" pitchFamily="49" charset="0"/>
              </a:rPr>
              <a:t>RecurrentLSTMLayer</a:t>
            </a:r>
            <a:r>
              <a:rPr lang="en-US" sz="1700">
                <a:latin typeface="Lucida Console" panose="020B0609040504020204" pitchFamily="49" charset="0"/>
              </a:rPr>
              <a:t> {300} :</a:t>
            </a:r>
          </a:p>
          <a:p>
            <a:pPr marL="0" indent="0">
              <a:buNone/>
            </a:pPr>
            <a:r>
              <a:rPr lang="en-US" sz="1700">
                <a:latin typeface="Lucida Console" panose="020B0609040504020204" pitchFamily="49" charset="0"/>
              </a:rPr>
              <a:t>     </a:t>
            </a:r>
            <a:r>
              <a:rPr lang="en-US" sz="1700" err="1">
                <a:latin typeface="Lucida Console" panose="020B0609040504020204" pitchFamily="49" charset="0"/>
              </a:rPr>
              <a:t>DenseLayer</a:t>
            </a:r>
            <a:r>
              <a:rPr lang="en-US" sz="1700">
                <a:latin typeface="Lucida Console" panose="020B0609040504020204" pitchFamily="49" charset="0"/>
              </a:rPr>
              <a:t> {</a:t>
            </a:r>
            <a:r>
              <a:rPr lang="en-US" sz="1700" err="1">
                <a:latin typeface="Lucida Console" panose="020B0609040504020204" pitchFamily="49" charset="0"/>
              </a:rPr>
              <a:t>labelDim</a:t>
            </a:r>
            <a:r>
              <a:rPr lang="en-US" sz="1700"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700">
                <a:latin typeface="Lucida Console" panose="020B0609040504020204" pitchFamily="49" charset="0"/>
              </a:rPr>
              <a:t> )</a:t>
            </a:r>
          </a:p>
          <a:p>
            <a:pPr marL="0" indent="0">
              <a:buNone/>
            </a:pPr>
            <a:endParaRPr lang="en-US" sz="1700">
              <a:latin typeface="Lucida Console" panose="020B0609040504020204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21194" y="1818863"/>
            <a:ext cx="6402457" cy="3719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y       "O"        "O"        "O"        "O"  "B-</a:t>
            </a:r>
            <a:r>
              <a:rPr lang="en-US" sz="1100" err="1">
                <a:latin typeface="Lucida Console" panose="020B0609040504020204" pitchFamily="49" charset="0"/>
              </a:rPr>
              <a:t>fromloc.city_name</a:t>
            </a:r>
            <a:r>
              <a:rPr lang="en-US" sz="1100">
                <a:latin typeface="Lucida Console" panose="020B060904050402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| Dense |  | Dense |  | Dense |  | Dense |  | Dense |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+------+   +------+   +------+   +------+   +------+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0 --&gt;| LSTM |--&gt;| LSTM |--&gt;| LSTM |--&gt;| LSTM |--&gt;| LSTM |--&gt;...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+------+   +------+   +------+   +------+   +------+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| Embed |  | Embed |  | Embed |  | Embed |  | Embed |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x ------&gt;+---------&gt;+---------&gt;+---------&gt;+---------&gt;+------...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BOS      "show"    "flights"    "from"   "</a:t>
            </a:r>
            <a:r>
              <a:rPr lang="en-US" sz="1100" err="1">
                <a:latin typeface="Lucida Console" panose="020B0609040504020204" pitchFamily="49" charset="0"/>
              </a:rPr>
              <a:t>burbank</a:t>
            </a:r>
            <a:r>
              <a:rPr lang="en-US" sz="1100">
                <a:latin typeface="Lucida Console" panose="020B0609040504020204" pitchFamily="49" charset="0"/>
              </a:rPr>
              <a:t>"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09855"/>
            <a:ext cx="10515600" cy="1325563"/>
          </a:xfrm>
        </p:spPr>
        <p:txBody>
          <a:bodyPr/>
          <a:lstStyle/>
          <a:p>
            <a:r>
              <a:rPr lang="en-US"/>
              <a:t>examples: language understanding</a:t>
            </a:r>
            <a:br>
              <a:rPr lang="en-US"/>
            </a:br>
            <a:r>
              <a:rPr lang="en-US" sz="1600" u="sng">
                <a:solidFill>
                  <a:srgbClr val="0070C0"/>
                </a:solidFill>
                <a:latin typeface="Lucida Console" panose="020B0609040504020204" pitchFamily="49" charset="0"/>
              </a:rPr>
              <a:t>https://github.com/Microsoft/CNTK/wiki/Hands-On-Labs-Language-Understanding</a:t>
            </a:r>
            <a:br>
              <a:rPr lang="en-US" sz="160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</a:b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7204213" y="1441903"/>
            <a:ext cx="4149587" cy="376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1194" y="4892538"/>
            <a:ext cx="4149587" cy="47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21193" y="1580653"/>
            <a:ext cx="4149587" cy="47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89305" y="3373120"/>
            <a:ext cx="4149587" cy="185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25159" y="3345298"/>
            <a:ext cx="642623" cy="246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1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0560" cy="1325563"/>
          </a:xfrm>
        </p:spPr>
        <p:txBody>
          <a:bodyPr/>
          <a:lstStyle/>
          <a:p>
            <a:r>
              <a:rPr lang="en-US"/>
              <a:t>examples: language understanding in Python</a:t>
            </a:r>
            <a:r>
              <a:rPr lang="en-US" baseline="30000"/>
              <a:t>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54200" y="2445885"/>
            <a:ext cx="6402457" cy="3719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y       "O"        "O"        "O"        "O"  "B-</a:t>
            </a:r>
            <a:r>
              <a:rPr lang="en-US" sz="1100" err="1">
                <a:latin typeface="Lucida Console" panose="020B0609040504020204" pitchFamily="49" charset="0"/>
              </a:rPr>
              <a:t>fromloc.city_name</a:t>
            </a:r>
            <a:r>
              <a:rPr lang="en-US" sz="1100">
                <a:latin typeface="Lucida Console" panose="020B060904050402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| Dense |  | Dense |  | Dense |  | Dense |  | Dense |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+------+   +------+   +------+   +------+   +------+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0 --&gt;| LSTM |--&gt;| LSTM |--&gt;| LSTM |--&gt;| LSTM |--&gt;| LSTM |--&gt;...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+------+   +------+   +------+   +------+   +------+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| Embed |  | Embed |  | Embed |  | Embed |  | Embed | 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+-------+  +-------+  +-------+  +-------+  +-------+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^          ^          ^          ^   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|          |          |          |          |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x ------&gt;+---------&gt;+---------&gt;+---------&gt;+---------&gt;+------...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BOS      "show"    "flights"    "from"   "</a:t>
            </a:r>
            <a:r>
              <a:rPr lang="en-US" sz="1100" err="1">
                <a:latin typeface="Lucida Console" panose="020B0609040504020204" pitchFamily="49" charset="0"/>
              </a:rPr>
              <a:t>burbank</a:t>
            </a:r>
            <a:r>
              <a:rPr lang="en-US" sz="1100">
                <a:latin typeface="Lucida Console" panose="020B0609040504020204" pitchFamily="49" charset="0"/>
              </a:rPr>
              <a:t>"</a:t>
            </a:r>
          </a:p>
        </p:txBody>
      </p:sp>
      <p:sp>
        <p:nvSpPr>
          <p:cNvPr id="7" name="Rectangle 6"/>
          <p:cNvSpPr/>
          <p:nvPr/>
        </p:nvSpPr>
        <p:spPr>
          <a:xfrm>
            <a:off x="9337219" y="2068925"/>
            <a:ext cx="4149587" cy="376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54200" y="5519560"/>
            <a:ext cx="4149587" cy="47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54199" y="2207675"/>
            <a:ext cx="4149587" cy="47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22311" y="4000142"/>
            <a:ext cx="4149587" cy="185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58165" y="3972320"/>
            <a:ext cx="642623" cy="246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3935" y="1437140"/>
            <a:ext cx="10515600" cy="37601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  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  Task: Slot tagging with an LSTM</a:t>
            </a:r>
          </a:p>
          <a:p>
            <a:endParaRPr lang="en-US" sz="1300"/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5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LSTM_sequence_classifer_net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50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num_output_classes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50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embedding_dim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50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LSTM_dim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50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cell_dim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 = embedding(</a:t>
            </a:r>
            <a:r>
              <a:rPr lang="en-US" sz="150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50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embedding_dim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 = </a:t>
            </a:r>
            <a:r>
              <a:rPr lang="en-US" sz="15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LSTMP_component_with_self_stabilization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(e, </a:t>
            </a:r>
            <a:r>
              <a:rPr lang="en-US" sz="150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LSTM_dim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50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cell_dim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)[0]</a:t>
            </a:r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z = </a:t>
            </a:r>
            <a:r>
              <a:rPr lang="en-US" sz="15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linear_layer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(r, </a:t>
            </a:r>
            <a:r>
              <a:rPr lang="en-US" sz="150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num_output_classes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5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z</a:t>
            </a:r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5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5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5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US" sz="1900" baseline="30000">
              <a:solidFill>
                <a:srgbClr val="000000"/>
              </a:solidFill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US" sz="1900" baseline="30000">
              <a:solidFill>
                <a:srgbClr val="000000"/>
              </a:solidFill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sz="1900" baseline="30000">
                <a:solidFill>
                  <a:srgbClr val="000000"/>
                </a:solidFill>
              </a:rPr>
              <a:t>1</a:t>
            </a:r>
            <a:r>
              <a:rPr lang="en-US" sz="1900">
                <a:solidFill>
                  <a:srgbClr val="000000"/>
                </a:solidFill>
              </a:rPr>
              <a:t> beta scheduled for October 2016</a:t>
            </a:r>
          </a:p>
          <a:p>
            <a:pPr marL="0" lv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9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15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examples: language understanding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28" y="1441903"/>
            <a:ext cx="11353800" cy="376016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features and label inputs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x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input_variable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(shape=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input_dim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is_sparse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y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input_variable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num_output_classes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is_sparse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network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z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LSTM_sequence_classifer_net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(x,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num_output_classes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embedding_dim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hidden_dim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cell_dim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loss and metric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cross_entropy_with_softmax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(z, y)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errs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classification_error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(z, y)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minibatch source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mb_source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text_format_minibatch_source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(path, [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StreamConfiguration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('x',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input_dim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   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'x'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StreamConfiguration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('y',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num_output_classes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'y'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)], 0)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features_si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mb_source.stream_info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(features)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labels_si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mb_source.stream_info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(label)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Instantiate the trainer object to drive the model training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learning_rates_per_sample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(0.0005)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trainer = Trainer(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classifier_output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sgd_learner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classifier_output.owner.parameters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Get minibatches of sequences to train with and perform model training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minibatch_size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training_progress_output_freq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mb_source.get_next_minibatch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minibatch_size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0: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Specify the mapping of input variables in the model to actual minibatch data to be trained with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arguments = {features :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features_si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label :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labels_si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trainer.train_minibatch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(arguments)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print_training_progress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(trainer,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training_progress_output_freq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1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__name__==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'__main__'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Specify the target device to be used for computing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target_device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DeviceDescriptor.cpu_device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DeviceDescriptor.set_default_device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target_device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train_sequence_classifier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6330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54" y="0"/>
            <a:ext cx="535781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4" y="0"/>
            <a:ext cx="5357813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194560" y="2345635"/>
            <a:ext cx="214685" cy="206734"/>
          </a:xfrm>
          <a:prstGeom prst="ellipse">
            <a:avLst/>
          </a:prstGeom>
          <a:solidFill>
            <a:srgbClr val="807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11733" y="3611218"/>
            <a:ext cx="380337" cy="356484"/>
          </a:xfrm>
          <a:prstGeom prst="ellipse">
            <a:avLst/>
          </a:prstGeom>
          <a:solidFill>
            <a:srgbClr val="A08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01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examples: language understanding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786" y="1441903"/>
            <a:ext cx="11353800" cy="376016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Instantiate the trainer object to drive the model training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trainer = Trainer(z,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errs, [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sgd_learner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z.owner.parameters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0.0005)])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Get minibatches of sequences to train with and perform model training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mb_source.get_next_minibatch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minibatch_size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0: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x_si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mb_source.stream_info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(features);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y_si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mb_source.stream_info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(label)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arguments = {x :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x_si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y :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y_si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process one minibatch (forward, backwards, model update)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trainer.train_minibatch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(arguments)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print_training_progress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(trainer,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training_progress_output_freq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1</a:t>
            </a:r>
          </a:p>
        </p:txBody>
      </p:sp>
    </p:spTree>
    <p:extLst>
      <p:ext uri="{BB962C8B-B14F-4D97-AF65-F5344CB8AC3E}">
        <p14:creationId xmlns:p14="http://schemas.microsoft.com/office/powerpoint/2010/main" val="4042203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983" y="3197088"/>
            <a:ext cx="6975643" cy="1681163"/>
          </a:xfrm>
        </p:spPr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  I.	what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 II.	how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III.	deep dive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IV.	examples</a:t>
            </a:r>
          </a:p>
        </p:txBody>
      </p:sp>
    </p:spTree>
    <p:extLst>
      <p:ext uri="{BB962C8B-B14F-4D97-AF65-F5344CB8AC3E}">
        <p14:creationId xmlns:p14="http://schemas.microsoft.com/office/powerpoint/2010/main" val="259028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8137" y="1302713"/>
            <a:ext cx="10515601" cy="3760166"/>
          </a:xfrm>
        </p:spPr>
        <p:txBody>
          <a:bodyPr>
            <a:noAutofit/>
          </a:bodyPr>
          <a:lstStyle/>
          <a:p>
            <a:pPr fontAlgn="ctr">
              <a:lnSpc>
                <a:spcPct val="10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C++ and Python API enables</a:t>
            </a:r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/>
              <a:t>IDE support</a:t>
            </a:r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/>
              <a:t>data I/O code reuse</a:t>
            </a:r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/>
              <a:t>reinforcement learning, adversarial learning, other non-standard SGD</a:t>
            </a:r>
          </a:p>
          <a:p>
            <a:pPr fontAlgn="ctr">
              <a:lnSpc>
                <a:spcPct val="10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integration with</a:t>
            </a:r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/>
              <a:t>C#/</a:t>
            </a:r>
            <a:r>
              <a:rPr lang="en-US" sz="1800" err="1"/>
              <a:t>.Net</a:t>
            </a:r>
            <a:r>
              <a:rPr lang="en-US" sz="1800"/>
              <a:t>, R</a:t>
            </a:r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 err="1"/>
              <a:t>Keras</a:t>
            </a:r>
            <a:endParaRPr lang="en-US" sz="1800"/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/>
              <a:t>HDFS and Spark</a:t>
            </a:r>
          </a:p>
          <a:p>
            <a:pPr fontAlgn="ctr">
              <a:lnSpc>
                <a:spcPct val="10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technology</a:t>
            </a:r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>
                <a:solidFill>
                  <a:srgbClr val="000000"/>
                </a:solidFill>
              </a:rPr>
              <a:t>memory: swapping, model parallelism</a:t>
            </a:r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>
                <a:solidFill>
                  <a:srgbClr val="000000"/>
                </a:solidFill>
              </a:rPr>
              <a:t>models: nested loops, CTC</a:t>
            </a:r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>
                <a:solidFill>
                  <a:srgbClr val="000000"/>
                </a:solidFill>
              </a:rPr>
              <a:t>training: ASGD, </a:t>
            </a:r>
            <a:r>
              <a:rPr lang="en-US" sz="1800"/>
              <a:t>NCCL (from NVidia)</a:t>
            </a:r>
            <a:endParaRPr lang="en-US" sz="1800">
              <a:solidFill>
                <a:srgbClr val="000000"/>
              </a:solidFill>
            </a:endParaRPr>
          </a:p>
          <a:p>
            <a:pPr lvl="1" fontAlgn="ctr">
              <a:lnSpc>
                <a:spcPct val="100000"/>
              </a:lnSpc>
              <a:spcBef>
                <a:spcPts val="300"/>
              </a:spcBef>
            </a:pPr>
            <a:r>
              <a:rPr lang="en-US" sz="1800">
                <a:solidFill>
                  <a:srgbClr val="000000"/>
                </a:solidFill>
              </a:rPr>
              <a:t>evaluation: 16-bit support, ARM, FPGA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on our roadmap</a:t>
            </a:r>
            <a:endParaRPr lang="en-US" u="sng">
              <a:solidFill>
                <a:srgbClr val="0070C0"/>
              </a:solidFill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972300" y="2504666"/>
            <a:ext cx="4381500" cy="3020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endParaRPr lang="en-US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225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8137" y="1335258"/>
            <a:ext cx="10515601" cy="3760166"/>
          </a:xfrm>
        </p:spPr>
        <p:txBody>
          <a:bodyPr>
            <a:noAutofit/>
          </a:bodyPr>
          <a:lstStyle/>
          <a:p>
            <a:pPr fontAlgn="ctr"/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ease of use</a:t>
            </a:r>
            <a:endParaRPr lang="en-US" i="1">
              <a:solidFill>
                <a:schemeClr val="accent3">
                  <a:lumMod val="90000"/>
                  <a:lumOff val="10000"/>
                </a:schemeClr>
              </a:solidFill>
            </a:endParaRPr>
          </a:p>
          <a:p>
            <a:pPr lvl="1" fontAlgn="ctr">
              <a:spcBef>
                <a:spcPts val="300"/>
              </a:spcBef>
            </a:pPr>
            <a:r>
              <a:rPr lang="en-US" sz="1800" i="1"/>
              <a:t>what</a:t>
            </a:r>
            <a:r>
              <a:rPr lang="en-US" sz="1800"/>
              <a:t>, not </a:t>
            </a:r>
            <a:r>
              <a:rPr lang="en-US" sz="1800" i="1"/>
              <a:t>how </a:t>
            </a:r>
            <a:r>
              <a:rPr lang="en-US" sz="1800"/>
              <a:t>(sequence batching/unrolling, gradients, memory reuse, MPI)</a:t>
            </a:r>
          </a:p>
          <a:p>
            <a:pPr lvl="1" fontAlgn="ctr">
              <a:spcBef>
                <a:spcPts val="300"/>
              </a:spcBef>
            </a:pPr>
            <a:r>
              <a:rPr lang="en-US" sz="1800"/>
              <a:t>powerful stock library: feed-forward DNN, recurrent, convolution, DSSM; speech, vision, text</a:t>
            </a:r>
          </a:p>
          <a:p>
            <a:pPr fontAlgn="ctr"/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fast</a:t>
            </a:r>
          </a:p>
          <a:p>
            <a:pPr lvl="1" fontAlgn="ctr">
              <a:spcBef>
                <a:spcPts val="300"/>
              </a:spcBef>
            </a:pPr>
            <a:r>
              <a:rPr lang="en-US" sz="1800"/>
              <a:t>optimized for GPU and NVidia GPU libraries</a:t>
            </a:r>
          </a:p>
          <a:p>
            <a:pPr lvl="1" fontAlgn="ctr">
              <a:spcBef>
                <a:spcPts val="300"/>
              </a:spcBef>
            </a:pPr>
            <a:r>
              <a:rPr lang="en-US" sz="1800"/>
              <a:t>best-in-class multi-GPU/multi-server algorithms</a:t>
            </a:r>
          </a:p>
          <a:p>
            <a:pPr fontAlgn="ctr"/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flexible</a:t>
            </a:r>
          </a:p>
          <a:p>
            <a:pPr lvl="1" fontAlgn="ctr">
              <a:spcBef>
                <a:spcPts val="300"/>
              </a:spcBef>
            </a:pPr>
            <a:r>
              <a:rPr lang="en-US" sz="1800">
                <a:solidFill>
                  <a:srgbClr val="000000"/>
                </a:solidFill>
              </a:rPr>
              <a:t>down-to-earth, elegant, powerful, composable network description</a:t>
            </a:r>
          </a:p>
          <a:p>
            <a:pPr lvl="1" fontAlgn="ctr">
              <a:spcBef>
                <a:spcPts val="300"/>
              </a:spcBef>
            </a:pPr>
            <a:r>
              <a:rPr lang="en-US" sz="1800">
                <a:solidFill>
                  <a:srgbClr val="000000"/>
                </a:solidFill>
              </a:rPr>
              <a:t>Python support: beta in October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1</a:t>
            </a:r>
            <a:r>
              <a:rPr lang="en-US" baseline="30000">
                <a:solidFill>
                  <a:schemeClr val="accent3">
                    <a:lumMod val="90000"/>
                    <a:lumOff val="10000"/>
                  </a:schemeClr>
                </a:solidFill>
              </a:rPr>
              <a:t>st</a:t>
            </a:r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-class Windows support</a:t>
            </a:r>
          </a:p>
          <a:p>
            <a:pPr lvl="1" fontAlgn="ctr">
              <a:spcBef>
                <a:spcPts val="300"/>
              </a:spcBef>
            </a:pPr>
            <a:r>
              <a:rPr lang="en-US" sz="1800">
                <a:solidFill>
                  <a:srgbClr val="000000"/>
                </a:solidFill>
              </a:rPr>
              <a:t>and Linux, too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internal=external version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CNTK: democratizing the AI tool chain</a:t>
            </a:r>
            <a:endParaRPr lang="en-US" u="sng">
              <a:solidFill>
                <a:srgbClr val="0070C0"/>
              </a:solidFill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972300" y="2504666"/>
            <a:ext cx="4381500" cy="3020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endParaRPr lang="en-US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12988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419367"/>
            <a:ext cx="10515601" cy="4046063"/>
          </a:xfrm>
        </p:spPr>
        <p:txBody>
          <a:bodyPr>
            <a:noAutofit/>
          </a:bodyPr>
          <a:lstStyle/>
          <a:p>
            <a:pPr fontAlgn="ctr"/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Web site: 	</a:t>
            </a:r>
            <a:r>
              <a:rPr lang="en-US" sz="2000">
                <a:solidFill>
                  <a:srgbClr val="FF00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https://cntk.ai/</a:t>
            </a:r>
          </a:p>
          <a:p>
            <a:pPr fontAlgn="ctr"/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Github: 	</a:t>
            </a:r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https://github.com/Microsoft/CNTK</a:t>
            </a:r>
          </a:p>
          <a:p>
            <a:pPr fontAlgn="ctr"/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Wiki: 	</a:t>
            </a:r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https://github.com/Microsoft/CNTK/wiki</a:t>
            </a:r>
          </a:p>
          <a:p>
            <a:pPr fontAlgn="ctr"/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Issues: 	</a:t>
            </a:r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https://github.com/Microsoft/CNTK/issues</a:t>
            </a:r>
          </a:p>
          <a:p>
            <a:pPr fontAlgn="ctr"/>
            <a:endParaRPr lang="en-US" sz="240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endParaRPr lang="en-US" sz="240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endParaRPr lang="en-US" sz="2400">
              <a:solidFill>
                <a:schemeClr val="accent2">
                  <a:lumMod val="75000"/>
                </a:schemeClr>
              </a:solidFill>
            </a:endParaRPr>
          </a:p>
          <a:p>
            <a:pPr marL="0" indent="0" fontAlgn="ctr">
              <a:buNone/>
            </a:pPr>
            <a:endParaRPr lang="en-US" sz="2400">
              <a:solidFill>
                <a:schemeClr val="accent2">
                  <a:lumMod val="75000"/>
                </a:schemeClr>
              </a:solidFill>
            </a:endParaRPr>
          </a:p>
          <a:p>
            <a:pPr marL="0" indent="0" fontAlgn="ctr">
              <a:buNone/>
            </a:pPr>
            <a:endParaRPr lang="en-US" sz="2400">
              <a:solidFill>
                <a:schemeClr val="accent2">
                  <a:lumMod val="75000"/>
                </a:schemeClr>
              </a:solidFill>
            </a:endParaRPr>
          </a:p>
          <a:p>
            <a:pPr marL="0" indent="0" fontAlgn="ctr">
              <a:buNone/>
            </a:pPr>
            <a:r>
              <a:rPr lang="en-US" sz="2400" u="sng">
                <a:solidFill>
                  <a:srgbClr val="0070C0"/>
                </a:solidFill>
              </a:rPr>
              <a:t>mailto:fseide@microsoft.com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; meet the speakers: GWCC A408</a:t>
            </a:r>
            <a:endParaRPr lang="en-US" sz="240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442398"/>
            <a:ext cx="28575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68922" b="48559"/>
          <a:stretch/>
        </p:blipFill>
        <p:spPr>
          <a:xfrm>
            <a:off x="4079310" y="3442398"/>
            <a:ext cx="1726337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56922" b="49693"/>
          <a:stretch/>
        </p:blipFill>
        <p:spPr>
          <a:xfrm>
            <a:off x="6265023" y="3442398"/>
            <a:ext cx="2446896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2180" r="60389" b="35571"/>
          <a:stretch/>
        </p:blipFill>
        <p:spPr>
          <a:xfrm>
            <a:off x="9171296" y="3442398"/>
            <a:ext cx="1881755" cy="1892633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CNTK: democratizing the AI tool chain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10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363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005721"/>
            <a:ext cx="12192000" cy="857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93" y="0"/>
            <a:ext cx="9370469" cy="6826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905" t="16854" r="95783" b="79822"/>
          <a:stretch/>
        </p:blipFill>
        <p:spPr>
          <a:xfrm>
            <a:off x="9176334" y="3198740"/>
            <a:ext cx="45719" cy="199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82127" t="46915" r="16979" b="49622"/>
          <a:stretch/>
        </p:blipFill>
        <p:spPr>
          <a:xfrm>
            <a:off x="9106323" y="3199292"/>
            <a:ext cx="92236" cy="2383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76334" y="2599083"/>
            <a:ext cx="1632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>
                <a:solidFill>
                  <a:srgbClr val="117A0E"/>
                </a:solidFill>
                <a:latin typeface="Segoe Pro" charset="0"/>
              </a:rPr>
              <a:t>24%</a:t>
            </a:r>
          </a:p>
          <a:p>
            <a:endParaRPr lang="en-US">
              <a:solidFill>
                <a:srgbClr val="117A0E"/>
              </a:solidFill>
              <a:latin typeface="Segoe Pro" charset="0"/>
            </a:endParaRPr>
          </a:p>
          <a:p>
            <a:r>
              <a:rPr lang="en-US" baseline="0">
                <a:solidFill>
                  <a:srgbClr val="117A0E"/>
                </a:solidFill>
                <a:latin typeface="Segoe Pro" charset="0"/>
              </a:rPr>
              <a:t>               14%</a:t>
            </a:r>
          </a:p>
        </p:txBody>
      </p:sp>
    </p:spTree>
    <p:extLst>
      <p:ext uri="{BB962C8B-B14F-4D97-AF65-F5344CB8AC3E}">
        <p14:creationId xmlns:p14="http://schemas.microsoft.com/office/powerpoint/2010/main" val="347384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21CCC S2S Demo (Rick), TJ, 201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284026" end="23852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9266" y="10477"/>
            <a:ext cx="8559403" cy="68475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1428" y="35529"/>
            <a:ext cx="772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hlinkClick r:id="rId6"/>
              </a:rPr>
              <a:t>Click here to watch on </a:t>
            </a:r>
            <a:r>
              <a:rPr lang="en-US" b="1" err="1">
                <a:solidFill>
                  <a:srgbClr val="FFFFFF"/>
                </a:solidFill>
                <a:hlinkClick r:id="rId6"/>
              </a:rPr>
              <a:t>Youtube</a:t>
            </a:r>
            <a:endParaRPr lang="en-US" b="1">
              <a:solidFill>
                <a:srgbClr val="FFFFFF"/>
              </a:solidFill>
            </a:endParaRPr>
          </a:p>
          <a:p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6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21CCC S2S Demo (Rick), TJ, 201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4768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9266" y="10477"/>
            <a:ext cx="8559403" cy="68475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1428" y="35529"/>
            <a:ext cx="772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hlinkClick r:id="rId6"/>
              </a:rPr>
              <a:t>Click here to watch on </a:t>
            </a:r>
            <a:r>
              <a:rPr lang="en-US" b="1" err="1">
                <a:solidFill>
                  <a:srgbClr val="FFFFFF"/>
                </a:solidFill>
                <a:hlinkClick r:id="rId6"/>
              </a:rPr>
              <a:t>Youtube</a:t>
            </a:r>
            <a:endParaRPr lang="en-US" b="1">
              <a:solidFill>
                <a:srgbClr val="FFFFFF"/>
              </a:solidFill>
            </a:endParaRPr>
          </a:p>
          <a:p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1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R_PPT-Template_16x9" id="{51DE3FBD-A32E-D34B-A8BF-E1CE39EEB48E}" vid="{5420C8F9-7FE6-FC44-A21E-BBED864A4D3D}"/>
    </a:ext>
  </a:extLst>
</a:theme>
</file>

<file path=ppt/theme/theme2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3.xml><?xml version="1.0" encoding="utf-8"?>
<a:theme xmlns:a="http://schemas.openxmlformats.org/drawingml/2006/main" name="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tana_analytics_workshop_Fall_2015_Template" id="{6D008FEA-61D5-4F9D-9B7A-C189686AAA6B}" vid="{FC3A1E4D-B3D0-45CD-9323-AFA0E992A232}"/>
    </a:ext>
  </a:extLst>
</a:theme>
</file>

<file path=ppt/theme/theme4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R_PPT-Template_16x9" id="{51DE3FBD-A32E-D34B-A8BF-E1CE39EEB48E}" vid="{5420C8F9-7FE6-FC44-A21E-BBED864A4D3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Garamond">
    <a:maj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Garamond">
    <a:maj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Garamond">
    <a:maj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Garamond">
    <a:maj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PublishingExpirationDate xmlns="http://schemas.microsoft.com/sharepoint/v3" xsi:nil="true"/>
    <PublishingStartDate xmlns="http://schemas.microsoft.com/sharepoint/v3" xsi:nil="true"/>
    <_ShortcutUrl xmlns="0cd5e047-7587-471a-b27c-5f56c6d0ac56">
      <Url xsi:nil="true"/>
      <Description xsi:nil="true"/>
    </_Shortcut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29A1C1CFFD0545A9878BDE2DD7EC18" ma:contentTypeVersion="14" ma:contentTypeDescription="Create a new document." ma:contentTypeScope="" ma:versionID="7025f600cc49c703cbffadefc7d6e0de">
  <xsd:schema xmlns:xsd="http://www.w3.org/2001/XMLSchema" xmlns:xs="http://www.w3.org/2001/XMLSchema" xmlns:p="http://schemas.microsoft.com/office/2006/metadata/properties" xmlns:ns1="http://schemas.microsoft.com/sharepoint/v3" xmlns:ns2="b92fdc2a-1594-4510-aa86-45464713a14f" xmlns:ns3="0cd5e047-7587-471a-b27c-5f56c6d0ac56" targetNamespace="http://schemas.microsoft.com/office/2006/metadata/properties" ma:root="true" ma:fieldsID="c1c351ca448b0aa1f5af0d04d6d9e75f" ns1:_="" ns2:_="" ns3:_="">
    <xsd:import namespace="http://schemas.microsoft.com/sharepoint/v3"/>
    <xsd:import namespace="b92fdc2a-1594-4510-aa86-45464713a14f"/>
    <xsd:import namespace="0cd5e047-7587-471a-b27c-5f56c6d0ac56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  <xsd:element ref="ns3:_ShortcutUrl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2fdc2a-1594-4510-aa86-45464713a14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6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5e047-7587-471a-b27c-5f56c6d0ac56" elementFormDefault="qualified">
    <xsd:import namespace="http://schemas.microsoft.com/office/2006/documentManagement/types"/>
    <xsd:import namespace="http://schemas.microsoft.com/office/infopath/2007/PartnerControls"/>
    <xsd:element name="_ShortcutUrl" ma:index="12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17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21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2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58689-455D-47B2-BA06-678FB7108AB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75978afe-3981-418a-816c-0cb32dc4b2a9"/>
    <ds:schemaRef ds:uri="http://www.w3.org/XML/1998/namespace"/>
    <ds:schemaRef ds:uri="http://schemas.microsoft.com/sharepoint/v3"/>
    <ds:schemaRef ds:uri="0cd5e047-7587-471a-b27c-5f56c6d0ac56"/>
  </ds:schemaRefs>
</ds:datastoreItem>
</file>

<file path=customXml/itemProps2.xml><?xml version="1.0" encoding="utf-8"?>
<ds:datastoreItem xmlns:ds="http://schemas.openxmlformats.org/officeDocument/2006/customXml" ds:itemID="{2749A706-F1DD-4EA7-86F1-6A35C5F0E865}"/>
</file>

<file path=customXml/itemProps3.xml><?xml version="1.0" encoding="utf-8"?>
<ds:datastoreItem xmlns:ds="http://schemas.openxmlformats.org/officeDocument/2006/customXml" ds:itemID="{F37A0B97-323B-4B3C-B6F9-55B49E65D7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65</Slides>
  <Notes>36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Office Theme</vt:lpstr>
      <vt:lpstr>5-50031_June-2016_Machine_Learning_Analytics_Data_Science_Conference_Template</vt:lpstr>
      <vt:lpstr>Machine_Learning_Data_Science_Conference_Spring_2016_Template</vt:lpstr>
      <vt:lpstr>1_Office Theme</vt:lpstr>
      <vt:lpstr>PowerPoint Presentation</vt:lpstr>
      <vt:lpstr>PowerPoint Presentation</vt:lpstr>
      <vt:lpstr>PowerPoint Presentation</vt:lpstr>
      <vt:lpstr>deep learning at Microsoft</vt:lpstr>
      <vt:lpstr>ImageNet: Microsoft 2015 ResNet </vt:lpstr>
      <vt:lpstr>PowerPoint Presentation</vt:lpstr>
      <vt:lpstr>PowerPoint Presentation</vt:lpstr>
      <vt:lpstr>PowerPoint Presentation</vt:lpstr>
      <vt:lpstr>PowerPoint Presentation</vt:lpstr>
      <vt:lpstr>Microsoft’s new speech breakthrough </vt:lpstr>
      <vt:lpstr>   I. what  is CNTK  II. how to  use CNTK III. deep dive  into CNTK technologies IV. examples  source-code walkthroughs</vt:lpstr>
      <vt:lpstr>CNTK “Cognition Toolkit”</vt:lpstr>
      <vt:lpstr>“CNTK is Microsoft’s open-source, cross-platform toolkit for learning and evaluating deep neural networks.”</vt:lpstr>
      <vt:lpstr>“CNTK expresses (nearly) arbitrary neural networks by composing simple building blocks into complex computational networks, supporting relevant network types and applications.”</vt:lpstr>
      <vt:lpstr>“CNTK expresses (nearly) arbitrary neural networks by composing simple building blocks into complex computational networks, supporting relevant network types and applications.”</vt:lpstr>
      <vt:lpstr>“CNTK expresses (nearly) arbitrary neural networks by composing simple building blocks into complex computational networks, supporting relevant network types and applications.”</vt:lpstr>
      <vt:lpstr>“CNTK expresses (nearly) arbitrary neural networks by composing simple building blocks into complex computational networks, supporting relevant network types and applications.”</vt:lpstr>
      <vt:lpstr>“CNTK is production-ready: State-of-the-art accuracy, efficient, and scales to multi-GPU/multi-server.”</vt:lpstr>
      <vt:lpstr>“CNTK is production-ready: State-of-the-art accuracy, efficient, and scales to multi-GPU/multi-server.”</vt:lpstr>
      <vt:lpstr>“CNTK is production-ready: State-of-the-art accuracy, efficient, and scales to multi-GPU/multi-server.”</vt:lpstr>
      <vt:lpstr>   I. what  II. how to III. deep dive IV. examples</vt:lpstr>
      <vt:lpstr>how to: CNTK architecture</vt:lpstr>
      <vt:lpstr>how to: top-level configuration</vt:lpstr>
      <vt:lpstr>how to: reader</vt:lpstr>
      <vt:lpstr>how to: reader</vt:lpstr>
      <vt:lpstr>how to: network</vt:lpstr>
      <vt:lpstr>how to: network</vt:lpstr>
      <vt:lpstr>how to: network</vt:lpstr>
      <vt:lpstr>how to: network</vt:lpstr>
      <vt:lpstr>how to: network</vt:lpstr>
      <vt:lpstr>how to: network</vt:lpstr>
      <vt:lpstr>how to: network</vt:lpstr>
      <vt:lpstr>how to: network</vt:lpstr>
      <vt:lpstr>how to: network</vt:lpstr>
      <vt:lpstr>how to: “BrainScript??”</vt:lpstr>
      <vt:lpstr>how to: learner</vt:lpstr>
      <vt:lpstr>how: typical workflow</vt:lpstr>
      <vt:lpstr>   I. what  II. how to III. deep dive IV. examples</vt:lpstr>
      <vt:lpstr>deep dive</vt:lpstr>
      <vt:lpstr>deep dive: handling of time</vt:lpstr>
      <vt:lpstr>deep dive: handling of time</vt:lpstr>
      <vt:lpstr>deep dive: handling of time</vt:lpstr>
      <vt:lpstr>deep dive: variable-length sequences</vt:lpstr>
      <vt:lpstr>deep dive: variable-length sequences</vt:lpstr>
      <vt:lpstr>recap</vt:lpstr>
      <vt:lpstr>deep dive: data-parallel training</vt:lpstr>
      <vt:lpstr>deep dive: 1-bit SGD</vt:lpstr>
      <vt:lpstr>deep dive: automatic minibatch scaling</vt:lpstr>
      <vt:lpstr>deep dive: Block Momentum</vt:lpstr>
      <vt:lpstr>deep dive: data-parallel training</vt:lpstr>
      <vt:lpstr>   I. what  II. how III. deep dive IV. examples</vt:lpstr>
      <vt:lpstr>examples: convolutional network https://github.com/Microsoft/CNTK/wiki/Hands-On-Labs-Image-Recognition </vt:lpstr>
      <vt:lpstr>examples: convolutional network https://github.com/Microsoft/CNTK/wiki/Hands-On-Labs-Image-Recognition </vt:lpstr>
      <vt:lpstr>examples: language understanding https://github.com/Microsoft/CNTK/wiki/Hands-On-Labs-Language-Understanding </vt:lpstr>
      <vt:lpstr>examples: language understanding https://github.com/Microsoft/CNTK/wiki/Hands-On-Labs-Language-Understanding </vt:lpstr>
      <vt:lpstr>examples: language understanding https://github.com/Microsoft/CNTK/wiki/Hands-On-Labs-Language-Understanding </vt:lpstr>
      <vt:lpstr>examples: language understanding https://github.com/Microsoft/CNTK/wiki/Hands-On-Labs-Language-Understanding </vt:lpstr>
      <vt:lpstr>examples: language understanding in Python1</vt:lpstr>
      <vt:lpstr>examples: language understanding in Python</vt:lpstr>
      <vt:lpstr>examples: language understanding in Python</vt:lpstr>
      <vt:lpstr>   I. what  II. how III. deep dive IV. examples</vt:lpstr>
      <vt:lpstr>on our roadmap</vt:lpstr>
      <vt:lpstr>CNTK: democratizing the AI tool chain</vt:lpstr>
      <vt:lpstr>CNTK: democratizing the AI tool chain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2017-05-05T16:09:12Z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0x0101004329A1C1CFFD0545A9878BDE2DD7EC18</vt:lpwstr>
  </property>
</Properties>
</file>